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80" r:id="rId4"/>
    <p:sldId id="286" r:id="rId5"/>
    <p:sldId id="294" r:id="rId6"/>
    <p:sldId id="257" r:id="rId7"/>
    <p:sldId id="287" r:id="rId8"/>
    <p:sldId id="288" r:id="rId9"/>
    <p:sldId id="289" r:id="rId10"/>
    <p:sldId id="290" r:id="rId11"/>
    <p:sldId id="291" r:id="rId12"/>
    <p:sldId id="295" r:id="rId13"/>
    <p:sldId id="281" r:id="rId14"/>
    <p:sldId id="261" r:id="rId15"/>
    <p:sldId id="258" r:id="rId16"/>
    <p:sldId id="259" r:id="rId17"/>
    <p:sldId id="276" r:id="rId18"/>
    <p:sldId id="292" r:id="rId19"/>
    <p:sldId id="284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00"/>
    <a:srgbClr val="FF0000"/>
    <a:srgbClr val="00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4A1FD7-2B99-448A-BA17-149B02317BA5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C8C4900-EB10-4E64-8393-89E0174845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-detstve.ru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26" y="1000108"/>
            <a:ext cx="5857916" cy="35719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Использование метода проекта как средство повышения педагогической компетентности родителей.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429264"/>
            <a:ext cx="5800158" cy="78581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</a:rPr>
              <a:t>Старший воспитатель СП «Детский сад № 6» ГБОУ ООШ № 5 г.о. Октябрьск </a:t>
            </a:r>
            <a:endParaRPr lang="ru-RU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раннего возраста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ки\P1050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Родительский клуб «Островок безопасности»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111NIKON\DSCN059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038600" cy="3028950"/>
          </a:xfrm>
          <a:prstGeom prst="rect">
            <a:avLst/>
          </a:prstGeom>
          <a:noFill/>
        </p:spPr>
      </p:pic>
      <p:pic>
        <p:nvPicPr>
          <p:cNvPr id="3075" name="Picture 3" descr="E:\111NIKON\DSCN0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Направления работы клуба «Островок безопасности»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Информирование и обучение родителей в форме бесед, деловых о ролевых игр, тренингов, мастер-классов, творческих семинаров практикумов.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Обучающие занятия для детей в форме игры, игровых упражнений, развлекательных мероприятий, спортивных и музыкальных праздников, познавательных развлечений, конкурсов, концертов.</a:t>
            </a:r>
          </a:p>
          <a:p>
            <a:pPr marL="514350" indent="-51435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Консультирование родителей в форме индивидуальных и коллективных бесед, электронной переписке.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atin typeface="Arial Black" pitchFamily="34" charset="0"/>
              </a:rPr>
              <a:t>Досуговое</a:t>
            </a:r>
            <a:r>
              <a:rPr lang="ru-RU" b="1" dirty="0" smtClean="0">
                <a:latin typeface="Arial Black" pitchFamily="34" charset="0"/>
              </a:rPr>
              <a:t> развлечение «Мы пешеходы»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Admin\Рабочий стол\Методическая работа\пдд фото\SAM_12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4305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Методическая работа\пдд фото\SAM_12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3013075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atin typeface="Arial Black" pitchFamily="34" charset="0"/>
              </a:rPr>
              <a:t>Досуговое</a:t>
            </a:r>
            <a:r>
              <a:rPr lang="ru-RU" b="1" dirty="0" smtClean="0">
                <a:latin typeface="Arial Black" pitchFamily="34" charset="0"/>
              </a:rPr>
              <a:t> развлечение «Мы пешеходы»</a:t>
            </a:r>
            <a:endParaRPr lang="ru-RU" dirty="0"/>
          </a:p>
        </p:txBody>
      </p:sp>
      <p:pic>
        <p:nvPicPr>
          <p:cNvPr id="2050" name="Picture 2" descr="C:\Documents and Settings\Admin\Рабочий стол\Методическая работа\пдд фото\SAM_12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685804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Мастерская «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Самоделкины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185974" cy="4525963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расширять представления родителей о том, как можно детский праздник сделать интересным, создать подарки своими руками.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IMG_10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86049" y="1571612"/>
            <a:ext cx="6221033" cy="4143404"/>
          </a:xfr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настольного театра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400" dirty="0" smtClean="0">
              <a:latin typeface="Georgia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677" descr="D:\IMG_1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215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Создание театра БИ-БА-БО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IMG_1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4553" y="1600200"/>
            <a:ext cx="6794894" cy="4525963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Создание театра БИ-БА-БО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IMG_1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75583" y="1600200"/>
            <a:ext cx="6792833" cy="4525963"/>
          </a:xfr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600" b="1" dirty="0" smtClean="0">
                <a:latin typeface="Arial Black" pitchFamily="34" charset="0"/>
              </a:rPr>
              <a:t>Примерный кодекс общения: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6615130" cy="5143535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Всегда стремиться быть в хорошем настроении и быть приятным в общении.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Стараться почувствовать эмоциональное состояние родителей.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Находить возможность каждый раз говорить родителям что-нибудь положительное о ребенке — это лучший способ расположить родителей к себе.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Давать родителям возможность высказаться, не перебивая их.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Быть эмоционально уравновешенным при общении с родителями, подавать пример воспитанности и такта.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сложной ситуации стараться подавать пример уступчивости — этим своего достоинства уронить нельзя, но укрепить его можно.</a:t>
            </a:r>
          </a:p>
          <a:p>
            <a:pPr algn="ctr">
              <a:buNone/>
            </a:pP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4000504"/>
            <a:ext cx="6615130" cy="2125659"/>
          </a:xfrm>
        </p:spPr>
        <p:txBody>
          <a:bodyPr/>
          <a:lstStyle/>
          <a:p>
            <a:pPr algn="ctr" eaLnBrk="0" hangingPunct="0">
              <a:buNone/>
              <a:defRPr/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всего можно помочь детям, помогая их родителям.</a:t>
            </a:r>
          </a:p>
          <a:p>
            <a:pPr algn="r" eaLnBrk="0" hangingPunct="0">
              <a:buNone/>
              <a:defRPr/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Т.Харрис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" name="Picture 3" descr="E:\АВГУСТОВКА\Семья и ДОУ\82563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285728"/>
            <a:ext cx="8072494" cy="3571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" b="1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800" b="1" dirty="0" smtClean="0">
                <a:solidFill>
                  <a:srgbClr val="C00000"/>
                </a:solidFill>
                <a:latin typeface="Georgia" pitchFamily="18" charset="0"/>
              </a:rPr>
            </a:br>
            <a:endParaRPr lang="ru-RU" sz="1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722313" y="5500702"/>
            <a:ext cx="6421455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Arial Black" pitchFamily="34" charset="0"/>
              </a:rPr>
              <a:t>Спасибо за внимание</a:t>
            </a:r>
            <a:r>
              <a:rPr lang="ru-RU" sz="6000" b="1" dirty="0" smtClean="0">
                <a:solidFill>
                  <a:schemeClr val="tx1"/>
                </a:solidFill>
                <a:latin typeface="Arial Black" pitchFamily="34" charset="0"/>
              </a:rPr>
              <a:t>!!!</a:t>
            </a:r>
          </a:p>
          <a:p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endParaRPr lang="ru-RU" sz="1600" b="1" dirty="0" smtClean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Arial Black" pitchFamily="34" charset="0"/>
              </a:rPr>
              <a:t>ВСЕ ФОТОМАТЕРИАЛЫ ПРЕДСТАВЛЕНЫ С РАЗРЕШЕНИЯ РОДИТЕЛЕЙ (ЗАКОННЫХ ПРЕДСТАВИТЕЛЕЙ) ВОСПИТАННИКОВ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Georgia" pitchFamily="18" charset="0"/>
              </a:rPr>
              <a:t>Традиционные формы работы с родителя в ДОО</a:t>
            </a:r>
            <a:endParaRPr lang="ru-RU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Тематические родительские собрания.</a:t>
            </a:r>
          </a:p>
          <a:p>
            <a:pPr lvl="0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Спортивные состязания</a:t>
            </a:r>
          </a:p>
          <a:p>
            <a:pPr lvl="0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Утренники</a:t>
            </a:r>
          </a:p>
          <a:p>
            <a:pPr lvl="0"/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Блок-схема: знак завершения 3"/>
          <p:cNvSpPr>
            <a:spLocks noChangeArrowheads="1"/>
          </p:cNvSpPr>
          <p:nvPr/>
        </p:nvSpPr>
        <p:spPr bwMode="auto">
          <a:xfrm>
            <a:off x="642938" y="1571625"/>
            <a:ext cx="7786687" cy="642938"/>
          </a:xfrm>
          <a:prstGeom prst="flowChartTerminator">
            <a:avLst/>
          </a:prstGeom>
          <a:solidFill>
            <a:srgbClr val="FFCCFF"/>
          </a:solidFill>
          <a:ln w="25400" algn="ctr">
            <a:solidFill>
              <a:srgbClr val="CC00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0" dirty="0" smtClean="0"/>
              <a:t>«</a:t>
            </a:r>
            <a:r>
              <a:rPr lang="ru-RU" sz="3200" dirty="0" smtClean="0"/>
              <a:t>Подготовительный</a:t>
            </a:r>
            <a:r>
              <a:rPr lang="ru-RU" sz="3200" b="0" dirty="0" smtClean="0"/>
              <a:t>» - </a:t>
            </a:r>
            <a:r>
              <a:rPr lang="ru-RU" b="0" dirty="0" smtClean="0"/>
              <a:t>(</a:t>
            </a:r>
            <a:r>
              <a:rPr lang="ru-RU" dirty="0" smtClean="0"/>
              <a:t>август 2015 года)</a:t>
            </a:r>
            <a:endParaRPr lang="ru-RU" b="0" dirty="0"/>
          </a:p>
        </p:txBody>
      </p:sp>
      <p:sp>
        <p:nvSpPr>
          <p:cNvPr id="14339" name="Блок-схема: знак завершения 4"/>
          <p:cNvSpPr>
            <a:spLocks noChangeArrowheads="1"/>
          </p:cNvSpPr>
          <p:nvPr/>
        </p:nvSpPr>
        <p:spPr bwMode="auto">
          <a:xfrm>
            <a:off x="642938" y="2571750"/>
            <a:ext cx="7786687" cy="642938"/>
          </a:xfrm>
          <a:prstGeom prst="flowChartTerminator">
            <a:avLst/>
          </a:prstGeom>
          <a:solidFill>
            <a:srgbClr val="FFCCFF"/>
          </a:solidFill>
          <a:ln w="25400" algn="ctr">
            <a:solidFill>
              <a:srgbClr val="CC00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0" dirty="0" smtClean="0"/>
              <a:t>«</a:t>
            </a:r>
            <a:r>
              <a:rPr lang="ru-RU" sz="3200" dirty="0" smtClean="0"/>
              <a:t>Проектировочный</a:t>
            </a:r>
            <a:r>
              <a:rPr lang="ru-RU" sz="3200" b="0" dirty="0" smtClean="0"/>
              <a:t>» - </a:t>
            </a:r>
            <a:r>
              <a:rPr lang="ru-RU" sz="2000" b="0" dirty="0" smtClean="0"/>
              <a:t>(</a:t>
            </a:r>
            <a:r>
              <a:rPr lang="ru-RU" sz="2000" dirty="0" smtClean="0"/>
              <a:t>сентябрь </a:t>
            </a:r>
            <a:r>
              <a:rPr lang="ru-RU" sz="2000" b="0" dirty="0" smtClean="0"/>
              <a:t>2015 года)</a:t>
            </a:r>
            <a:endParaRPr lang="ru-RU" sz="2000" b="0" dirty="0"/>
          </a:p>
        </p:txBody>
      </p:sp>
      <p:sp>
        <p:nvSpPr>
          <p:cNvPr id="14340" name="Блок-схема: знак завершения 5"/>
          <p:cNvSpPr>
            <a:spLocks noChangeArrowheads="1"/>
          </p:cNvSpPr>
          <p:nvPr/>
        </p:nvSpPr>
        <p:spPr bwMode="auto">
          <a:xfrm>
            <a:off x="571472" y="3643314"/>
            <a:ext cx="7786688" cy="642937"/>
          </a:xfrm>
          <a:prstGeom prst="flowChartTerminator">
            <a:avLst/>
          </a:prstGeom>
          <a:solidFill>
            <a:srgbClr val="FFCCFF"/>
          </a:solidFill>
          <a:ln w="25400" algn="ctr">
            <a:solidFill>
              <a:srgbClr val="CC00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0" dirty="0" smtClean="0"/>
              <a:t>«</a:t>
            </a:r>
            <a:r>
              <a:rPr lang="ru-RU" sz="3200" dirty="0" smtClean="0"/>
              <a:t>Основной</a:t>
            </a:r>
            <a:r>
              <a:rPr lang="ru-RU" sz="3200" b="0" dirty="0" smtClean="0"/>
              <a:t>» - </a:t>
            </a:r>
            <a:r>
              <a:rPr lang="ru-RU" sz="2000" dirty="0" smtClean="0"/>
              <a:t>(октябрь 2015 – май 2016 года) </a:t>
            </a:r>
            <a:endParaRPr lang="ru-RU" sz="2000" b="0" dirty="0"/>
          </a:p>
        </p:txBody>
      </p:sp>
      <p:sp>
        <p:nvSpPr>
          <p:cNvPr id="14341" name="Блок-схема: знак завершения 6"/>
          <p:cNvSpPr>
            <a:spLocks noChangeArrowheads="1"/>
          </p:cNvSpPr>
          <p:nvPr/>
        </p:nvSpPr>
        <p:spPr bwMode="auto">
          <a:xfrm>
            <a:off x="611188" y="4714875"/>
            <a:ext cx="7786687" cy="642938"/>
          </a:xfrm>
          <a:prstGeom prst="flowChartTerminator">
            <a:avLst/>
          </a:prstGeom>
          <a:solidFill>
            <a:srgbClr val="FFCCFF"/>
          </a:solidFill>
          <a:ln w="25400" algn="ctr">
            <a:solidFill>
              <a:srgbClr val="CC00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0" dirty="0"/>
              <a:t>«Рефлексивный</a:t>
            </a:r>
            <a:r>
              <a:rPr lang="ru-RU" sz="3200" b="0" dirty="0" smtClean="0"/>
              <a:t>» - </a:t>
            </a:r>
            <a:r>
              <a:rPr lang="ru-RU" sz="2000" b="0" dirty="0" smtClean="0"/>
              <a:t>(май 2016 года)</a:t>
            </a:r>
            <a:endParaRPr lang="ru-RU" sz="3200" b="0" dirty="0"/>
          </a:p>
        </p:txBody>
      </p:sp>
      <p:sp>
        <p:nvSpPr>
          <p:cNvPr id="14342" name="Блок-схема: знак завершения 7"/>
          <p:cNvSpPr>
            <a:spLocks noChangeArrowheads="1"/>
          </p:cNvSpPr>
          <p:nvPr/>
        </p:nvSpPr>
        <p:spPr bwMode="auto">
          <a:xfrm>
            <a:off x="684213" y="5786438"/>
            <a:ext cx="7786687" cy="642937"/>
          </a:xfrm>
          <a:prstGeom prst="flowChartTerminator">
            <a:avLst/>
          </a:prstGeom>
          <a:solidFill>
            <a:srgbClr val="FFCCFF"/>
          </a:solidFill>
          <a:ln w="25400" algn="ctr">
            <a:solidFill>
              <a:srgbClr val="CC0099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ru-RU" sz="3200" b="0" dirty="0"/>
              <a:t>«Перспективный»</a:t>
            </a:r>
          </a:p>
        </p:txBody>
      </p:sp>
      <p:sp>
        <p:nvSpPr>
          <p:cNvPr id="14343" name="Стрелка вниз 8"/>
          <p:cNvSpPr>
            <a:spLocks noChangeArrowheads="1"/>
          </p:cNvSpPr>
          <p:nvPr/>
        </p:nvSpPr>
        <p:spPr bwMode="auto">
          <a:xfrm>
            <a:off x="4071938" y="2214563"/>
            <a:ext cx="9286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endParaRPr lang="ru-RU" sz="1800" b="0"/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4071938" y="3214688"/>
            <a:ext cx="928687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>
            <a:off x="4067175" y="4286250"/>
            <a:ext cx="928688" cy="3571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>
            <a:off x="4067175" y="5357813"/>
            <a:ext cx="928688" cy="3571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347" name="TextBox 12"/>
          <p:cNvSpPr txBox="1">
            <a:spLocks noChangeArrowheads="1"/>
          </p:cNvSpPr>
          <p:nvPr/>
        </p:nvSpPr>
        <p:spPr bwMode="auto">
          <a:xfrm>
            <a:off x="1357313" y="1214438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1 этап</a:t>
            </a:r>
          </a:p>
        </p:txBody>
      </p:sp>
      <p:sp>
        <p:nvSpPr>
          <p:cNvPr id="14348" name="TextBox 13"/>
          <p:cNvSpPr txBox="1">
            <a:spLocks noChangeArrowheads="1"/>
          </p:cNvSpPr>
          <p:nvPr/>
        </p:nvSpPr>
        <p:spPr bwMode="auto">
          <a:xfrm>
            <a:off x="1357313" y="2143125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2 этап</a:t>
            </a:r>
          </a:p>
        </p:txBody>
      </p:sp>
      <p:sp>
        <p:nvSpPr>
          <p:cNvPr id="14349" name="TextBox 14"/>
          <p:cNvSpPr txBox="1">
            <a:spLocks noChangeArrowheads="1"/>
          </p:cNvSpPr>
          <p:nvPr/>
        </p:nvSpPr>
        <p:spPr bwMode="auto">
          <a:xfrm>
            <a:off x="1357313" y="3214688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3 этап</a:t>
            </a:r>
          </a:p>
        </p:txBody>
      </p:sp>
      <p:sp>
        <p:nvSpPr>
          <p:cNvPr id="14350" name="TextBox 15"/>
          <p:cNvSpPr txBox="1">
            <a:spLocks noChangeArrowheads="1"/>
          </p:cNvSpPr>
          <p:nvPr/>
        </p:nvSpPr>
        <p:spPr bwMode="auto">
          <a:xfrm>
            <a:off x="1403350" y="428625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4 этап</a:t>
            </a:r>
          </a:p>
        </p:txBody>
      </p:sp>
      <p:sp>
        <p:nvSpPr>
          <p:cNvPr id="14351" name="TextBox 16"/>
          <p:cNvSpPr txBox="1">
            <a:spLocks noChangeArrowheads="1"/>
          </p:cNvSpPr>
          <p:nvPr/>
        </p:nvSpPr>
        <p:spPr bwMode="auto">
          <a:xfrm>
            <a:off x="1403350" y="542925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/>
              <a:t>5 этап</a:t>
            </a:r>
          </a:p>
        </p:txBody>
      </p:sp>
      <p:sp>
        <p:nvSpPr>
          <p:cNvPr id="67600" name="Rectangle 16"/>
          <p:cNvSpPr>
            <a:spLocks noGrp="1"/>
          </p:cNvSpPr>
          <p:nvPr>
            <p:ph type="title"/>
          </p:nvPr>
        </p:nvSpPr>
        <p:spPr bwMode="auto">
          <a:xfrm>
            <a:off x="214282" y="428604"/>
            <a:ext cx="8715436" cy="857256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sz="3600" b="1" i="1" dirty="0" smtClean="0">
                <a:ln>
                  <a:noFill/>
                </a:ln>
                <a:effectLst/>
                <a:latin typeface="Verdana" pitchFamily="34" charset="0"/>
              </a:rPr>
              <a:t>Этапы проекта «Мама, папа, сад и я – вместе дружная семья</a:t>
            </a:r>
            <a:endParaRPr lang="ru-RU" sz="3700" b="1" i="1" dirty="0" smtClean="0">
              <a:ln>
                <a:noFill/>
              </a:ln>
              <a:effectLst/>
              <a:latin typeface="Verdana" pitchFamily="34" charset="0"/>
            </a:endParaRPr>
          </a:p>
        </p:txBody>
      </p:sp>
      <p:sp>
        <p:nvSpPr>
          <p:cNvPr id="14353" name="AutoShape 21"/>
          <p:cNvSpPr>
            <a:spLocks noChangeArrowheads="1"/>
          </p:cNvSpPr>
          <p:nvPr/>
        </p:nvSpPr>
        <p:spPr bwMode="auto">
          <a:xfrm rot="10800000">
            <a:off x="7929563" y="2109788"/>
            <a:ext cx="1042987" cy="4248150"/>
          </a:xfrm>
          <a:prstGeom prst="curvedRightArrow">
            <a:avLst>
              <a:gd name="adj1" fmla="val 81461"/>
              <a:gd name="adj2" fmla="val 1629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14313" y="6416675"/>
            <a:ext cx="8643937" cy="365125"/>
          </a:xfrm>
        </p:spPr>
        <p:txBody>
          <a:bodyPr/>
          <a:lstStyle/>
          <a:p>
            <a:pPr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>
                <a:hlinkClick r:id="rId2"/>
              </a:rPr>
              <a:t>http://www.o-detstve.ru</a:t>
            </a:r>
            <a:r>
              <a:rPr lang="ru-RU" dirty="0" smtClean="0"/>
              <a:t> Портал «О детстве» </a:t>
            </a:r>
            <a:r>
              <a:rPr lang="ru-RU" b="1" dirty="0" smtClean="0"/>
              <a:t>IV Всероссийский дистанционный конкурс «Моя педагогическая инициатива»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«Мама, папа, сад и я  - вместе дружная семья»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800" i="1" dirty="0" smtClean="0">
                <a:latin typeface="Impact" pitchFamily="34" charset="0"/>
              </a:rPr>
              <a:t>ЦЕЛЬ: -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установление доверительных отношений между детьми, родителями и педагогами, объединение их в одну команду, воспитание потребности делиться друг с другом своими проблемами и совместно их решать.</a:t>
            </a:r>
          </a:p>
          <a:p>
            <a:r>
              <a:rPr lang="ru-RU" sz="1800" dirty="0" smtClean="0">
                <a:latin typeface="Impact" pitchFamily="34" charset="0"/>
              </a:rPr>
              <a:t>Задачи:</a:t>
            </a:r>
          </a:p>
          <a:p>
            <a:pPr>
              <a:buNone/>
            </a:pPr>
            <a:r>
              <a:rPr lang="ru-RU" sz="1800" dirty="0" smtClean="0">
                <a:latin typeface="Impact" pitchFamily="34" charset="0"/>
              </a:rPr>
              <a:t>1.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Повысить уровень профессиональных компетенций педагогов по реализации грамотного (дифференцированного) взаимодействия с семьей посредством проектной деятельности.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2. Передача личного опыта родителей (в том числе и педагогов ДОО) в воспитании и развитии своих детей;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3.  Выработка единой позиции в воспитании и развитии детей всеми членами семьи и детского сада;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4. Обеспечить функционирование и развитие детско-взрослого сообщества ДОО на основе проектной деятельности.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5.  Сплочение родителей.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I </a:t>
            </a:r>
            <a:r>
              <a:rPr lang="ru-RU" b="1" dirty="0" smtClean="0"/>
              <a:t>этап – подготовительный (август 2015 года)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571612"/>
            <a:ext cx="6900882" cy="407196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Постановка цели и задач проекта.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Определение педагогических принципов реализации проекта.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Выявление эффективных форм вовлечения родителей в единое образовательное пространство через совместную деятельность.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- проектировочный (сентябрь 2015 года)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Анализ полученных сведений показал: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некоторые родители перекладывают ответственность за воспитание детей на педагогов ДОУ;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большинство родителей настроены позитивно, демонстрируют готовность сотрудничать, но с оговоркой (дефицит времени);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отсутствует четкое представление о системе совместной работы родителей и педагогов.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этап – основной (октябрь 2015 – май 2016 года)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11NIKON\DSCN05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Группы раннего возраста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ru-RU" b="1" dirty="0" smtClean="0"/>
              <a:t>Были проведены лекции «Секреты от бабушек» Цель: передача опыта развития и воспитания детей старшего поколения младшему. Итог проекта – папки передвижки «Бабушкины рецепты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E:\111NIKON\DSCN05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65_x2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70_Zbv</Template>
  <TotalTime>1139</TotalTime>
  <Words>528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65_x2N</vt:lpstr>
      <vt:lpstr> Использование метода проекта как средство повышения педагогической компетентности родителей. </vt:lpstr>
      <vt:lpstr>Слайд 2</vt:lpstr>
      <vt:lpstr>Традиционные формы работы с родителя в ДОО</vt:lpstr>
      <vt:lpstr>Этапы проекта «Мама, папа, сад и я – вместе дружная семья</vt:lpstr>
      <vt:lpstr>«Мама, папа, сад и я  - вместе дружная семья»</vt:lpstr>
      <vt:lpstr>I этап – подготовительный (август 2015 года)</vt:lpstr>
      <vt:lpstr>II этап - проектировочный (сентябрь 2015 года)</vt:lpstr>
      <vt:lpstr>III этап – основной (октябрь 2015 – май 2016 года)</vt:lpstr>
      <vt:lpstr>Группы раннего возраста</vt:lpstr>
      <vt:lpstr>Группы раннего возраста</vt:lpstr>
      <vt:lpstr>Родительский клуб «Островок безопасности»</vt:lpstr>
      <vt:lpstr>Направления работы клуба «Островок безопасности»</vt:lpstr>
      <vt:lpstr>Досуговое развлечение «Мы пешеходы»</vt:lpstr>
      <vt:lpstr>Досуговое развлечение «Мы пешеходы»</vt:lpstr>
      <vt:lpstr> Мастерская «Самоделкины»</vt:lpstr>
      <vt:lpstr>Изготовление настольного театра</vt:lpstr>
      <vt:lpstr>Создание театра БИ-БА-БО</vt:lpstr>
      <vt:lpstr>Создание театра БИ-БА-БО</vt:lpstr>
      <vt:lpstr>Примерный кодекс общения: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Деятельностный подход в образовательной деятельности с дошкольниками</dc:title>
  <dc:creator>ТАТЬЯНА</dc:creator>
  <cp:lastModifiedBy>Admin</cp:lastModifiedBy>
  <cp:revision>128</cp:revision>
  <dcterms:created xsi:type="dcterms:W3CDTF">2011-10-14T10:36:10Z</dcterms:created>
  <dcterms:modified xsi:type="dcterms:W3CDTF">2016-03-18T06:04:32Z</dcterms:modified>
</cp:coreProperties>
</file>