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2" r:id="rId7"/>
    <p:sldId id="265" r:id="rId8"/>
    <p:sldId id="264" r:id="rId9"/>
    <p:sldId id="263" r:id="rId10"/>
    <p:sldId id="260" r:id="rId11"/>
    <p:sldId id="261" r:id="rId12"/>
    <p:sldId id="266" r:id="rId13"/>
    <p:sldId id="269" r:id="rId14"/>
    <p:sldId id="270" r:id="rId15"/>
    <p:sldId id="271" r:id="rId16"/>
    <p:sldId id="272" r:id="rId17"/>
    <p:sldId id="273" r:id="rId1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69" autoAdjust="0"/>
  </p:normalViewPr>
  <p:slideViewPr>
    <p:cSldViewPr>
      <p:cViewPr>
        <p:scale>
          <a:sx n="100" d="100"/>
          <a:sy n="100" d="100"/>
        </p:scale>
        <p:origin x="-1014"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27.10.2021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loud.mail.ru/public/Hkju/xufyUVB7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605532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24744" y="467544"/>
            <a:ext cx="5400600" cy="73866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Структурное подразделение, </a:t>
            </a:r>
            <a:r>
              <a:rPr lang="ru-RU" sz="1400" dirty="0">
                <a:latin typeface="Times New Roman" pitchFamily="18" charset="0"/>
                <a:cs typeface="Times New Roman" pitchFamily="18" charset="0"/>
              </a:rPr>
              <a:t>реализующее  общеобразовательные программы дошкольного образования, «Детский сад № 6»</a:t>
            </a:r>
          </a:p>
          <a:p>
            <a:pPr algn="ctr"/>
            <a:r>
              <a:rPr lang="ru-RU" sz="1400" dirty="0">
                <a:latin typeface="Times New Roman" pitchFamily="18" charset="0"/>
                <a:cs typeface="Times New Roman" pitchFamily="18" charset="0"/>
              </a:rPr>
              <a:t>(СП «Детский сад № 6» ГБОУ ООШ №5 </a:t>
            </a:r>
            <a:r>
              <a:rPr lang="ru-RU" sz="1400" dirty="0" err="1">
                <a:latin typeface="Times New Roman" pitchFamily="18" charset="0"/>
                <a:cs typeface="Times New Roman" pitchFamily="18" charset="0"/>
              </a:rPr>
              <a:t>г.о</a:t>
            </a:r>
            <a:r>
              <a:rPr lang="ru-RU" sz="1400" dirty="0">
                <a:latin typeface="Times New Roman" pitchFamily="18" charset="0"/>
                <a:cs typeface="Times New Roman" pitchFamily="18" charset="0"/>
              </a:rPr>
              <a:t>. Октябрьск</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 name="TextBox 2"/>
          <p:cNvSpPr txBox="1"/>
          <p:nvPr/>
        </p:nvSpPr>
        <p:spPr>
          <a:xfrm>
            <a:off x="1556792" y="3419872"/>
            <a:ext cx="4608512" cy="923330"/>
          </a:xfrm>
          <a:prstGeom prst="rect">
            <a:avLst/>
          </a:prstGeom>
          <a:noFill/>
        </p:spPr>
        <p:txBody>
          <a:bodyPr wrap="square" rtlCol="0">
            <a:spAutoFit/>
          </a:bodyPr>
          <a:lstStyle/>
          <a:p>
            <a:pPr algn="ctr"/>
            <a:r>
              <a:rPr lang="ru-RU" sz="5400" dirty="0" smtClean="0">
                <a:latin typeface="Times New Roman" pitchFamily="18" charset="0"/>
                <a:cs typeface="Times New Roman" pitchFamily="18" charset="0"/>
              </a:rPr>
              <a:t>«Улица Героя»</a:t>
            </a:r>
          </a:p>
        </p:txBody>
      </p:sp>
      <p:sp>
        <p:nvSpPr>
          <p:cNvPr id="4" name="TextBox 3"/>
          <p:cNvSpPr txBox="1"/>
          <p:nvPr/>
        </p:nvSpPr>
        <p:spPr>
          <a:xfrm>
            <a:off x="3068960" y="6444208"/>
            <a:ext cx="3528392" cy="954107"/>
          </a:xfrm>
          <a:prstGeom prst="rect">
            <a:avLst/>
          </a:prstGeom>
          <a:noFill/>
        </p:spPr>
        <p:txBody>
          <a:bodyPr wrap="square" rtlCol="0">
            <a:spAutoFit/>
          </a:bodyPr>
          <a:lstStyle/>
          <a:p>
            <a:pPr algn="r"/>
            <a:r>
              <a:rPr lang="ru-RU" sz="1400" dirty="0" smtClean="0">
                <a:latin typeface="Times New Roman" pitchFamily="18" charset="0"/>
                <a:cs typeface="Times New Roman" pitchFamily="18" charset="0"/>
              </a:rPr>
              <a:t>Выполнил:  </a:t>
            </a:r>
            <a:r>
              <a:rPr lang="ru-RU" sz="1400" dirty="0">
                <a:latin typeface="Times New Roman" pitchFamily="18" charset="0"/>
                <a:cs typeface="Times New Roman" pitchFamily="18" charset="0"/>
              </a:rPr>
              <a:t>воспитатель Петрунина Н.П.</a:t>
            </a:r>
          </a:p>
          <a:p>
            <a:pPr algn="r"/>
            <a:r>
              <a:rPr lang="ru-RU" sz="1400" dirty="0">
                <a:latin typeface="Times New Roman" pitchFamily="18" charset="0"/>
                <a:cs typeface="Times New Roman" pitchFamily="18" charset="0"/>
              </a:rPr>
              <a:t>СП «Детский сад </a:t>
            </a:r>
            <a:r>
              <a:rPr lang="ru-RU" sz="1400" dirty="0" smtClean="0">
                <a:latin typeface="Times New Roman" pitchFamily="18" charset="0"/>
                <a:cs typeface="Times New Roman" pitchFamily="18" charset="0"/>
              </a:rPr>
              <a:t>№ 6</a:t>
            </a:r>
            <a:r>
              <a:rPr lang="ru-RU" sz="1400" dirty="0">
                <a:latin typeface="Times New Roman" pitchFamily="18" charset="0"/>
                <a:cs typeface="Times New Roman" pitchFamily="18" charset="0"/>
              </a:rPr>
              <a:t>» ГБОУ ООШ </a:t>
            </a:r>
            <a:r>
              <a:rPr lang="ru-RU" sz="1400" dirty="0" smtClean="0">
                <a:latin typeface="Times New Roman" pitchFamily="18" charset="0"/>
                <a:cs typeface="Times New Roman" pitchFamily="18" charset="0"/>
              </a:rPr>
              <a:t>№ 5</a:t>
            </a:r>
            <a:endParaRPr lang="ru-RU" sz="1400" dirty="0">
              <a:latin typeface="Times New Roman" pitchFamily="18" charset="0"/>
              <a:cs typeface="Times New Roman" pitchFamily="18" charset="0"/>
            </a:endParaRPr>
          </a:p>
          <a:p>
            <a:pPr algn="r"/>
            <a:r>
              <a:rPr lang="ru-RU" sz="1400" dirty="0" err="1">
                <a:latin typeface="Times New Roman" pitchFamily="18" charset="0"/>
                <a:cs typeface="Times New Roman" pitchFamily="18" charset="0"/>
              </a:rPr>
              <a:t>г.о</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Октябрьск</a:t>
            </a:r>
          </a:p>
          <a:p>
            <a:pPr algn="r"/>
            <a:endParaRPr lang="ru-RU" sz="1400" dirty="0">
              <a:latin typeface="Times New Roman" pitchFamily="18" charset="0"/>
              <a:cs typeface="Times New Roman" pitchFamily="18" charset="0"/>
            </a:endParaRPr>
          </a:p>
        </p:txBody>
      </p:sp>
      <p:sp>
        <p:nvSpPr>
          <p:cNvPr id="5" name="TextBox 4"/>
          <p:cNvSpPr txBox="1"/>
          <p:nvPr/>
        </p:nvSpPr>
        <p:spPr>
          <a:xfrm>
            <a:off x="2492896" y="8388424"/>
            <a:ext cx="2016224" cy="307777"/>
          </a:xfrm>
          <a:prstGeom prst="rect">
            <a:avLst/>
          </a:prstGeom>
          <a:noFill/>
        </p:spPr>
        <p:txBody>
          <a:bodyPr wrap="square" rtlCol="0">
            <a:spAutoFit/>
          </a:bodyPr>
          <a:lstStyle/>
          <a:p>
            <a:pPr algn="ctr"/>
            <a:r>
              <a:rPr lang="ru-RU" sz="1400" dirty="0" err="1" smtClean="0">
                <a:latin typeface="Times New Roman" pitchFamily="18" charset="0"/>
                <a:cs typeface="Times New Roman" pitchFamily="18" charset="0"/>
              </a:rPr>
              <a:t>г.о</a:t>
            </a:r>
            <a:r>
              <a:rPr lang="ru-RU" sz="1400" dirty="0" smtClean="0">
                <a:latin typeface="Times New Roman" pitchFamily="18" charset="0"/>
                <a:cs typeface="Times New Roman" pitchFamily="18" charset="0"/>
              </a:rPr>
              <a:t>. Октябрьск  2020г.</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72300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solidFill>
            <a:schemeClr val="accent6"/>
          </a:solidFill>
        </p:spPr>
      </p:pic>
      <p:sp>
        <p:nvSpPr>
          <p:cNvPr id="2" name="TextBox 1"/>
          <p:cNvSpPr txBox="1"/>
          <p:nvPr/>
        </p:nvSpPr>
        <p:spPr>
          <a:xfrm>
            <a:off x="476672" y="467544"/>
            <a:ext cx="5976664" cy="5693866"/>
          </a:xfrm>
          <a:prstGeom prst="rect">
            <a:avLst/>
          </a:prstGeom>
          <a:noFill/>
        </p:spPr>
        <p:txBody>
          <a:bodyPr wrap="square" rtlCol="0">
            <a:spAutoFit/>
          </a:bodyPr>
          <a:lstStyle/>
          <a:p>
            <a:pPr algn="just"/>
            <a:r>
              <a:rPr lang="ru-RU" sz="1400" dirty="0">
                <a:latin typeface="Times New Roman" pitchFamily="18" charset="0"/>
                <a:cs typeface="Times New Roman" pitchFamily="18" charset="0"/>
              </a:rPr>
              <a:t>Охотничьи походы Трезора подсказали ещё один спасительный маршрут: дети с саночками ходили на засыпанные снегом поля и выкапывали картофель, капусту, свёклу. Пусть подмороженные, но продукты.</a:t>
            </a:r>
          </a:p>
          <a:p>
            <a:pPr algn="just"/>
            <a:r>
              <a:rPr lang="ru-RU" sz="1400" dirty="0">
                <a:latin typeface="Times New Roman" pitchFamily="18" charset="0"/>
                <a:cs typeface="Times New Roman" pitchFamily="18" charset="0"/>
              </a:rPr>
              <a:t>Во время блокады в этом доме никто не умер. В новогодний вечер 31 декабря детям даже установили ёлку, и на ветках вместе с игрушками висели настоящие шоколадные конфеты, которые выменяли у армейских тыловиков на пойманного Трезором зайца.</a:t>
            </a:r>
          </a:p>
          <a:p>
            <a:pPr algn="just"/>
            <a:r>
              <a:rPr lang="ru-RU" sz="1400" dirty="0">
                <a:latin typeface="Times New Roman" pitchFamily="18" charset="0"/>
                <a:cs typeface="Times New Roman" pitchFamily="18" charset="0"/>
              </a:rPr>
              <a:t>  Так и пережили блокаду. Уже после Победы, в июне 1945 года Трезор, как обычно, с утра отправился на охоту. А через час пришёл во двор, оставляя за собой кровавый след. Он подорвался на мине. Умный пёс, видимо, что-то почуял, успел отскочить, поэтому не погиб сразу. Умер уже в родном дворе</a:t>
            </a:r>
            <a:r>
              <a:rPr lang="ru-RU" sz="1400" dirty="0" smtClean="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Жители дома плакали над ним, как над ушедшим из жизни близким человеком. Похоронили его во дворе, поставили памятник. А когда переезжали в новое жильё - в суматохе забыли о нём.</a:t>
            </a:r>
          </a:p>
          <a:p>
            <a:pPr algn="just"/>
            <a:r>
              <a:rPr lang="ru-RU" sz="1400" dirty="0">
                <a:latin typeface="Times New Roman" pitchFamily="18" charset="0"/>
                <a:cs typeface="Times New Roman" pitchFamily="18" charset="0"/>
              </a:rPr>
              <a:t>  Тот мужчина попросил строителей:</a:t>
            </a:r>
          </a:p>
          <a:p>
            <a:pPr algn="just"/>
            <a:r>
              <a:rPr lang="ru-RU" sz="1400" dirty="0">
                <a:latin typeface="Times New Roman" pitchFamily="18" charset="0"/>
                <a:cs typeface="Times New Roman" pitchFamily="18" charset="0"/>
              </a:rPr>
              <a:t>- Если сможете, не застраивайте могилу Трезора. Посадите на этом месте ель. Пусть у ребятишек-новосёлов зимой будет ёлка. Как тогда, 31 декабря 1941 года. В память о </a:t>
            </a:r>
            <a:r>
              <a:rPr lang="ru-RU" sz="1400" dirty="0" err="1">
                <a:latin typeface="Times New Roman" pitchFamily="18" charset="0"/>
                <a:cs typeface="Times New Roman" pitchFamily="18" charset="0"/>
              </a:rPr>
              <a:t>Трезорке</a:t>
            </a:r>
            <a:r>
              <a:rPr lang="ru-RU" sz="1400" dirty="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  Жители высотной новостройки уже привыкли, что возле одного из подъездов растёт большая красивая ель. И не многие знают, что она посажена в память о блокадной собаке. Спасшей от голода шестнадцать ленинградцев.</a:t>
            </a:r>
          </a:p>
          <a:p>
            <a:pPr algn="just"/>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 Александр Смирнов, г. Санкт-Петербург </a:t>
            </a:r>
            <a:r>
              <a:rPr lang="ru-RU" sz="1400" dirty="0" smtClean="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pic>
        <p:nvPicPr>
          <p:cNvPr id="1028" name="Picture 4" descr="C:\Users\1\Desktop\i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776" y="5940152"/>
            <a:ext cx="3768080" cy="269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0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sp>
        <p:nvSpPr>
          <p:cNvPr id="2" name="TextBox 1"/>
          <p:cNvSpPr txBox="1"/>
          <p:nvPr/>
        </p:nvSpPr>
        <p:spPr>
          <a:xfrm>
            <a:off x="764704" y="467544"/>
            <a:ext cx="5328592"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Картотека подвижных игр.</a:t>
            </a:r>
            <a:endParaRPr lang="ru-RU" b="1" dirty="0">
              <a:latin typeface="Times New Roman" pitchFamily="18" charset="0"/>
              <a:cs typeface="Times New Roman" pitchFamily="18" charset="0"/>
            </a:endParaRPr>
          </a:p>
        </p:txBody>
      </p:sp>
      <p:sp>
        <p:nvSpPr>
          <p:cNvPr id="3" name="TextBox 2"/>
          <p:cNvSpPr txBox="1"/>
          <p:nvPr/>
        </p:nvSpPr>
        <p:spPr>
          <a:xfrm>
            <a:off x="404664" y="1115616"/>
            <a:ext cx="6120680" cy="7848302"/>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a:t>
            </a:r>
            <a:r>
              <a:rPr lang="ru-RU" sz="1400" b="1" dirty="0">
                <a:latin typeface="Times New Roman" pitchFamily="18" charset="0"/>
                <a:cs typeface="Times New Roman" pitchFamily="18" charset="0"/>
              </a:rPr>
              <a:t>Пограничники» </a:t>
            </a:r>
            <a:r>
              <a:rPr lang="ru-RU" sz="1400" dirty="0">
                <a:latin typeface="Times New Roman" pitchFamily="18" charset="0"/>
                <a:cs typeface="Times New Roman" pitchFamily="18" charset="0"/>
              </a:rPr>
              <a:t>должны находиться, как можно дальше от автоматов. Брать заранее оружие не разрешается.</a:t>
            </a:r>
          </a:p>
          <a:p>
            <a:r>
              <a:rPr lang="ru-RU" sz="1400" dirty="0">
                <a:latin typeface="Times New Roman" pitchFamily="18" charset="0"/>
                <a:cs typeface="Times New Roman" pitchFamily="18" charset="0"/>
              </a:rPr>
              <a:t>Цель: Развитие ловкости, быстроты, активности детей в играх с предметами.</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Дети «обезвреживают» (собирают) «мины» (диски), наступая на кочки.</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«Связисты»</a:t>
            </a:r>
          </a:p>
          <a:p>
            <a:r>
              <a:rPr lang="ru-RU" sz="1400" dirty="0">
                <a:latin typeface="Times New Roman" pitchFamily="18" charset="0"/>
                <a:cs typeface="Times New Roman" pitchFamily="18" charset="0"/>
              </a:rPr>
              <a:t>Цель: Развитие быстроты, выносливости, ловкости, умения выполнять действия по сигналу.</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Первый связист (участник) протягивает кабель (шнур), преодолевая полосу</a:t>
            </a:r>
          </a:p>
          <a:p>
            <a:r>
              <a:rPr lang="ru-RU" sz="1400" dirty="0">
                <a:latin typeface="Times New Roman" pitchFamily="18" charset="0"/>
                <a:cs typeface="Times New Roman" pitchFamily="18" charset="0"/>
              </a:rPr>
              <a:t>препятствий.</a:t>
            </a:r>
          </a:p>
          <a:p>
            <a:r>
              <a:rPr lang="ru-RU" sz="1400" dirty="0">
                <a:latin typeface="Times New Roman" pitchFamily="18" charset="0"/>
                <a:cs typeface="Times New Roman" pitchFamily="18" charset="0"/>
              </a:rPr>
              <a:t>Второй связист, преодолевая препятствие устанавливает телефонный аппарат, выходя на связь позывным: «Первый, первый, я второй, как слышите, приём».</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«Артиллеристы»</a:t>
            </a:r>
          </a:p>
          <a:p>
            <a:r>
              <a:rPr lang="ru-RU" sz="1400" dirty="0">
                <a:latin typeface="Times New Roman" pitchFamily="18" charset="0"/>
                <a:cs typeface="Times New Roman" pitchFamily="18" charset="0"/>
              </a:rPr>
              <a:t>Цель: Развитие ловкости, быстроты, активности детей в играх с предметами.</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Дети попадают в танк (цель) гранатами (мешочками</a:t>
            </a:r>
            <a:r>
              <a:rPr lang="ru-RU" sz="1400" dirty="0" smtClean="0">
                <a:latin typeface="Times New Roman" pitchFamily="18" charset="0"/>
                <a:cs typeface="Times New Roman" pitchFamily="18" charset="0"/>
              </a:rPr>
              <a:t>).</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«Гранаты в ящик»</a:t>
            </a:r>
          </a:p>
          <a:p>
            <a:r>
              <a:rPr lang="ru-RU" sz="1400" dirty="0">
                <a:latin typeface="Times New Roman" pitchFamily="18" charset="0"/>
                <a:cs typeface="Times New Roman" pitchFamily="18" charset="0"/>
              </a:rPr>
              <a:t>Цель: Развитие ловкости, быстроты, внимания, активности детей в играх с</a:t>
            </a:r>
          </a:p>
          <a:p>
            <a:r>
              <a:rPr lang="ru-RU" sz="1400" dirty="0">
                <a:latin typeface="Times New Roman" pitchFamily="18" charset="0"/>
                <a:cs typeface="Times New Roman" pitchFamily="18" charset="0"/>
              </a:rPr>
              <a:t>предметами.</a:t>
            </a:r>
          </a:p>
          <a:p>
            <a:r>
              <a:rPr lang="ru-RU" sz="1400" dirty="0">
                <a:latin typeface="Times New Roman" pitchFamily="18" charset="0"/>
                <a:cs typeface="Times New Roman" pitchFamily="18" charset="0"/>
              </a:rPr>
              <a:t>Количество играющих: 1 — 6 человек.</a:t>
            </a:r>
          </a:p>
          <a:p>
            <a:r>
              <a:rPr lang="ru-RU" sz="1400" dirty="0">
                <a:latin typeface="Times New Roman" pitchFamily="18" charset="0"/>
                <a:cs typeface="Times New Roman" pitchFamily="18" charset="0"/>
              </a:rPr>
              <a:t>Инвентарь: шары для сухого бассейна.</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1 Взрослый высыпает на пол цветные пластмассовые шарики (гранаты) и</a:t>
            </a:r>
          </a:p>
          <a:p>
            <a:r>
              <a:rPr lang="ru-RU" sz="1400" dirty="0">
                <a:latin typeface="Times New Roman" pitchFamily="18" charset="0"/>
                <a:cs typeface="Times New Roman" pitchFamily="18" charset="0"/>
              </a:rPr>
              <a:t>просит детей собрать их, принести и положить в ящик.</a:t>
            </a:r>
          </a:p>
          <a:p>
            <a:r>
              <a:rPr lang="ru-RU" sz="1400" dirty="0">
                <a:latin typeface="Times New Roman" pitchFamily="18" charset="0"/>
                <a:cs typeface="Times New Roman" pitchFamily="18" charset="0"/>
              </a:rPr>
              <a:t>2 Усложнить игру можно, поставив перед рассыпанными шариками несколько</a:t>
            </a:r>
          </a:p>
          <a:p>
            <a:r>
              <a:rPr lang="ru-RU" sz="1400" dirty="0">
                <a:latin typeface="Times New Roman" pitchFamily="18" charset="0"/>
                <a:cs typeface="Times New Roman" pitchFamily="18" charset="0"/>
              </a:rPr>
              <a:t>преград, которые ребенок должен преодолеть, чтобы собрать шарики</a:t>
            </a:r>
          </a:p>
          <a:p>
            <a:r>
              <a:rPr lang="ru-RU" sz="1400" dirty="0">
                <a:latin typeface="Times New Roman" pitchFamily="18" charset="0"/>
                <a:cs typeface="Times New Roman" pitchFamily="18" charset="0"/>
              </a:rPr>
              <a:t>(например, перебравшись через бревно, скамейку и т. д.).</a:t>
            </a:r>
          </a:p>
          <a:p>
            <a:r>
              <a:rPr lang="ru-RU" sz="1400" dirty="0">
                <a:latin typeface="Times New Roman" pitchFamily="18" charset="0"/>
                <a:cs typeface="Times New Roman" pitchFamily="18" charset="0"/>
              </a:rPr>
              <a:t>3 Можно использовать шарики разных цветов и размеров и просить детей</a:t>
            </a:r>
          </a:p>
          <a:p>
            <a:r>
              <a:rPr lang="ru-RU" sz="1400" dirty="0">
                <a:latin typeface="Times New Roman" pitchFamily="18" charset="0"/>
                <a:cs typeface="Times New Roman" pitchFamily="18" charset="0"/>
              </a:rPr>
              <a:t>собрать шарики выборочно: или только маленькие, или одноцветные.</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211086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sp>
        <p:nvSpPr>
          <p:cNvPr id="2" name="TextBox 1"/>
          <p:cNvSpPr txBox="1"/>
          <p:nvPr/>
        </p:nvSpPr>
        <p:spPr>
          <a:xfrm>
            <a:off x="476672" y="467544"/>
            <a:ext cx="5976664" cy="8494633"/>
          </a:xfrm>
          <a:prstGeom prst="rect">
            <a:avLst/>
          </a:prstGeom>
          <a:noFill/>
        </p:spPr>
        <p:txBody>
          <a:bodyPr wrap="square" rtlCol="0">
            <a:spAutoFit/>
          </a:bodyPr>
          <a:lstStyle/>
          <a:p>
            <a:r>
              <a:rPr lang="ru-RU" sz="1400" b="1" dirty="0">
                <a:latin typeface="Times New Roman" pitchFamily="18" charset="0"/>
                <a:cs typeface="Times New Roman" pitchFamily="18" charset="0"/>
              </a:rPr>
              <a:t>«Разведчики» </a:t>
            </a:r>
            <a:r>
              <a:rPr lang="ru-RU" sz="1400" dirty="0">
                <a:latin typeface="Times New Roman" pitchFamily="18" charset="0"/>
                <a:cs typeface="Times New Roman" pitchFamily="18" charset="0"/>
              </a:rPr>
              <a:t>(жмурки с колокольчиком)</a:t>
            </a:r>
          </a:p>
          <a:p>
            <a:r>
              <a:rPr lang="ru-RU" sz="1400" dirty="0">
                <a:latin typeface="Times New Roman" pitchFamily="18" charset="0"/>
                <a:cs typeface="Times New Roman" pitchFamily="18" charset="0"/>
              </a:rPr>
              <a:t>Цель: Развитие ловкости, быстроты, активности детей в играх с предметами.</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Разведчики 2-3 человека (жмурки) с закрытыми глазами ловят «языков».</a:t>
            </a:r>
          </a:p>
          <a:p>
            <a:r>
              <a:rPr lang="ru-RU" sz="1400" dirty="0">
                <a:latin typeface="Times New Roman" pitchFamily="18" charset="0"/>
                <a:cs typeface="Times New Roman" pitchFamily="18" charset="0"/>
              </a:rPr>
              <a:t>Неприятели (остальные дети) бегают по залу и звенят колокольчиками.</a:t>
            </a:r>
          </a:p>
          <a:p>
            <a:endParaRPr lang="ru-RU" sz="1400" dirty="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a:t>
            </a:r>
            <a:r>
              <a:rPr lang="ru-RU" sz="1400" b="1" dirty="0">
                <a:latin typeface="Times New Roman" pitchFamily="18" charset="0"/>
                <a:cs typeface="Times New Roman" pitchFamily="18" charset="0"/>
              </a:rPr>
              <a:t>Пробеги тихо мимо дозора»</a:t>
            </a:r>
          </a:p>
          <a:p>
            <a:r>
              <a:rPr lang="ru-RU" sz="1400" dirty="0">
                <a:latin typeface="Times New Roman" pitchFamily="18" charset="0"/>
                <a:cs typeface="Times New Roman" pitchFamily="18" charset="0"/>
              </a:rPr>
              <a:t>Цель: Развитие умения бегать легко, ритмично, энергично отталкиваясь носком, воспитание самостоятельности и инициативности в организации знакомых игр.</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«Кто быстрее – тот командир?»</a:t>
            </a:r>
          </a:p>
          <a:p>
            <a:r>
              <a:rPr lang="ru-RU" sz="1400" dirty="0">
                <a:latin typeface="Times New Roman" pitchFamily="18" charset="0"/>
                <a:cs typeface="Times New Roman" pitchFamily="18" charset="0"/>
              </a:rPr>
              <a:t>Цель: Побуждение детей к выполнению действий по сигналу, развитие</a:t>
            </a:r>
          </a:p>
          <a:p>
            <a:r>
              <a:rPr lang="ru-RU" sz="1400" dirty="0">
                <a:latin typeface="Times New Roman" pitchFamily="18" charset="0"/>
                <a:cs typeface="Times New Roman" pitchFamily="18" charset="0"/>
              </a:rPr>
              <a:t>организованности, самостоятельности, быстроты, ловкости.</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На стульчиках, расставленных в несколько рядов, как в армии, лежат предметы одежды. По команде дети должны как можно быстрее одеться. Выигрывает тот, кто все действия проделает быстрее других и правильно. Победитель назначается командиром.</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a:t>
            </a:r>
            <a:r>
              <a:rPr lang="ru-RU" sz="1400" b="1" dirty="0" err="1">
                <a:latin typeface="Times New Roman" pitchFamily="18" charset="0"/>
                <a:cs typeface="Times New Roman" pitchFamily="18" charset="0"/>
              </a:rPr>
              <a:t>Перетягушки</a:t>
            </a:r>
            <a:r>
              <a:rPr lang="ru-RU" sz="1400" b="1" dirty="0">
                <a:latin typeface="Times New Roman" pitchFamily="18" charset="0"/>
                <a:cs typeface="Times New Roman" pitchFamily="18" charset="0"/>
              </a:rPr>
              <a:t>»</a:t>
            </a:r>
          </a:p>
          <a:p>
            <a:r>
              <a:rPr lang="ru-RU" sz="1400" dirty="0">
                <a:latin typeface="Times New Roman" pitchFamily="18" charset="0"/>
                <a:cs typeface="Times New Roman" pitchFamily="18" charset="0"/>
              </a:rPr>
              <a:t>Цель: Развитие активности детей в играх с предметами, умения поддерживать</a:t>
            </a:r>
          </a:p>
          <a:p>
            <a:r>
              <a:rPr lang="ru-RU" sz="1400" dirty="0">
                <a:latin typeface="Times New Roman" pitchFamily="18" charset="0"/>
                <a:cs typeface="Times New Roman" pitchFamily="18" charset="0"/>
              </a:rPr>
              <a:t>дружеские взаимоотношения со сверстниками.</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Дети обеих команд делятся по парам. Каждой паре дается гимнастическая палка. Участники одной команды стоят по одну сторону от обозначенной линии. По сигналу ведущего участники команд стараются перетянуть противника на свою</a:t>
            </a:r>
          </a:p>
          <a:p>
            <a:r>
              <a:rPr lang="ru-RU" sz="1400" dirty="0">
                <a:latin typeface="Times New Roman" pitchFamily="18" charset="0"/>
                <a:cs typeface="Times New Roman" pitchFamily="18" charset="0"/>
              </a:rPr>
              <a:t>сторону</a:t>
            </a:r>
            <a:r>
              <a:rPr lang="ru-RU" sz="1400" dirty="0" smtClean="0">
                <a:latin typeface="Times New Roman" pitchFamily="18" charset="0"/>
                <a:cs typeface="Times New Roman" pitchFamily="18" charset="0"/>
              </a:rPr>
              <a:t>.</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«Саперы»</a:t>
            </a:r>
          </a:p>
          <a:p>
            <a:r>
              <a:rPr lang="ru-RU" sz="1400" dirty="0">
                <a:latin typeface="Times New Roman" pitchFamily="18" charset="0"/>
                <a:cs typeface="Times New Roman" pitchFamily="18" charset="0"/>
              </a:rPr>
              <a:t>Цель: Развитие ловкости, быстроты, активности детей в играх с предметами.</a:t>
            </a:r>
          </a:p>
          <a:p>
            <a:r>
              <a:rPr lang="ru-RU" sz="1400" dirty="0">
                <a:latin typeface="Times New Roman" pitchFamily="18" charset="0"/>
                <a:cs typeface="Times New Roman" pitchFamily="18" charset="0"/>
              </a:rPr>
              <a:t>Ход игры:</a:t>
            </a:r>
          </a:p>
          <a:p>
            <a:r>
              <a:rPr lang="ru-RU" sz="1400" dirty="0">
                <a:latin typeface="Times New Roman" pitchFamily="18" charset="0"/>
                <a:cs typeface="Times New Roman" pitchFamily="18" charset="0"/>
              </a:rPr>
              <a:t>Дети «обезвреживают» (собирают) «мины» (диски), наступая на кочки.</a:t>
            </a:r>
          </a:p>
          <a:p>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583000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sp>
        <p:nvSpPr>
          <p:cNvPr id="2" name="TextBox 1"/>
          <p:cNvSpPr txBox="1"/>
          <p:nvPr/>
        </p:nvSpPr>
        <p:spPr>
          <a:xfrm>
            <a:off x="476672" y="467544"/>
            <a:ext cx="5976664" cy="369332"/>
          </a:xfrm>
          <a:prstGeom prst="rect">
            <a:avLst/>
          </a:prstGeom>
          <a:noFill/>
        </p:spPr>
        <p:txBody>
          <a:bodyPr wrap="square" rtlCol="0">
            <a:spAutoFit/>
          </a:bodyPr>
          <a:lstStyle/>
          <a:p>
            <a:pPr algn="ctr"/>
            <a:r>
              <a:rPr lang="ru-RU" b="1" dirty="0">
                <a:latin typeface="Times New Roman" pitchFamily="18" charset="0"/>
                <a:cs typeface="Times New Roman" pitchFamily="18" charset="0"/>
              </a:rPr>
              <a:t>Занятие на тему: «День Победы». </a:t>
            </a:r>
          </a:p>
        </p:txBody>
      </p:sp>
      <p:pic>
        <p:nvPicPr>
          <p:cNvPr id="1026" name="Picture 2" descr="C:\Users\1\Desktop\Проект ВОВ\20201118_1018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816" y="1098712"/>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Проект ВОВ\20201118_1020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4" y="3553580"/>
            <a:ext cx="3392996" cy="2544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Проект ВОВ\20201118_1021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2644" y="6098327"/>
            <a:ext cx="336037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1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sp>
        <p:nvSpPr>
          <p:cNvPr id="2" name="TextBox 1"/>
          <p:cNvSpPr txBox="1"/>
          <p:nvPr/>
        </p:nvSpPr>
        <p:spPr>
          <a:xfrm>
            <a:off x="476672" y="467544"/>
            <a:ext cx="5976664" cy="369332"/>
          </a:xfrm>
          <a:prstGeom prst="rect">
            <a:avLst/>
          </a:prstGeom>
          <a:noFill/>
        </p:spPr>
        <p:txBody>
          <a:bodyPr wrap="square" rtlCol="0">
            <a:spAutoFit/>
          </a:bodyPr>
          <a:lstStyle/>
          <a:p>
            <a:pPr algn="ctr"/>
            <a:r>
              <a:rPr lang="ru-RU" b="1" dirty="0">
                <a:latin typeface="Times New Roman" pitchFamily="18" charset="0"/>
                <a:cs typeface="Times New Roman" pitchFamily="18" charset="0"/>
              </a:rPr>
              <a:t>Занятие на </a:t>
            </a:r>
            <a:r>
              <a:rPr lang="ru-RU" b="1" dirty="0" smtClean="0">
                <a:latin typeface="Times New Roman" pitchFamily="18" charset="0"/>
                <a:cs typeface="Times New Roman" pitchFamily="18" charset="0"/>
              </a:rPr>
              <a:t>тему « Что такое героизм?»</a:t>
            </a:r>
            <a:endParaRPr lang="ru-RU" b="1" dirty="0">
              <a:latin typeface="Times New Roman" pitchFamily="18" charset="0"/>
              <a:cs typeface="Times New Roman" pitchFamily="18" charset="0"/>
            </a:endParaRPr>
          </a:p>
        </p:txBody>
      </p:sp>
      <p:pic>
        <p:nvPicPr>
          <p:cNvPr id="1026" name="Picture 2" descr="C:\Users\1\Desktop\Проект ВОВ\20201117_155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43" y="1043608"/>
            <a:ext cx="3573016" cy="26797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Проект ВОВ\20201117_16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320" y="3491880"/>
            <a:ext cx="3573016" cy="2679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Проект ВОВ\20201117_161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26" y="6012160"/>
            <a:ext cx="3775348" cy="283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sp>
        <p:nvSpPr>
          <p:cNvPr id="3" name="TextBox 2"/>
          <p:cNvSpPr txBox="1"/>
          <p:nvPr/>
        </p:nvSpPr>
        <p:spPr>
          <a:xfrm>
            <a:off x="404664" y="467544"/>
            <a:ext cx="5976664" cy="369332"/>
          </a:xfrm>
          <a:prstGeom prst="rect">
            <a:avLst/>
          </a:prstGeom>
          <a:noFill/>
        </p:spPr>
        <p:txBody>
          <a:bodyPr wrap="square" rtlCol="0">
            <a:spAutoFit/>
          </a:bodyPr>
          <a:lstStyle/>
          <a:p>
            <a:pPr algn="ctr"/>
            <a:r>
              <a:rPr lang="ru-RU" dirty="0" smtClean="0"/>
              <a:t>Экскурсии</a:t>
            </a:r>
            <a:endParaRPr lang="ru-RU" dirty="0"/>
          </a:p>
        </p:txBody>
      </p:sp>
      <p:pic>
        <p:nvPicPr>
          <p:cNvPr id="1026" name="Picture 2" descr="J:\проект\20200915_094838[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1043608"/>
            <a:ext cx="2952328" cy="3936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проект\20200915_095209[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233" y="4716016"/>
            <a:ext cx="422446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43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6" y="467544"/>
            <a:ext cx="385762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232" y="4283968"/>
            <a:ext cx="3076178" cy="414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9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3999"/>
          </a:xfrm>
          <a:prstGeom prst="rect">
            <a:avLst/>
          </a:prstGeom>
          <a:solidFill>
            <a:schemeClr val="accent6"/>
          </a:solidFill>
        </p:spPr>
      </p:pic>
      <p:sp>
        <p:nvSpPr>
          <p:cNvPr id="2" name="TextBox 1"/>
          <p:cNvSpPr txBox="1"/>
          <p:nvPr/>
        </p:nvSpPr>
        <p:spPr>
          <a:xfrm>
            <a:off x="548680" y="395536"/>
            <a:ext cx="576064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Книга памяти</a:t>
            </a:r>
            <a:endParaRPr lang="ru-RU" b="1" dirty="0">
              <a:latin typeface="Times New Roman" pitchFamily="18" charset="0"/>
              <a:cs typeface="Times New Roman" pitchFamily="18" charset="0"/>
            </a:endParaRPr>
          </a:p>
        </p:txBody>
      </p:sp>
      <p:pic>
        <p:nvPicPr>
          <p:cNvPr id="3" name="Picture 2" descr="C:\Users\1\Desktop\Проект ВОВ\20201118_2028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361" y="764867"/>
            <a:ext cx="2477308" cy="33030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Проект ВОВ\20201118_203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12" y="4355976"/>
            <a:ext cx="51845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1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605532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41"/>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Проект Вологин\1313377_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947" y="971600"/>
            <a:ext cx="3315478" cy="4548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6792" y="6228184"/>
            <a:ext cx="4680520" cy="1754326"/>
          </a:xfrm>
          <a:prstGeom prst="rect">
            <a:avLst/>
          </a:prstGeom>
          <a:noFill/>
        </p:spPr>
        <p:txBody>
          <a:bodyPr wrap="square" rtlCol="0">
            <a:spAutoFit/>
          </a:bodyPr>
          <a:lstStyle/>
          <a:p>
            <a:pPr algn="ctr"/>
            <a:r>
              <a:rPr lang="ru-RU" sz="5400" dirty="0"/>
              <a:t>П</a:t>
            </a:r>
            <a:r>
              <a:rPr lang="ru-RU" sz="5400" dirty="0" smtClean="0"/>
              <a:t>роект</a:t>
            </a:r>
          </a:p>
          <a:p>
            <a:pPr algn="ctr"/>
            <a:r>
              <a:rPr lang="ru-RU" sz="5400" dirty="0" smtClean="0"/>
              <a:t>«Улица героя»</a:t>
            </a:r>
            <a:endParaRPr lang="ru-RU" sz="5400" dirty="0"/>
          </a:p>
        </p:txBody>
      </p:sp>
      <p:sp>
        <p:nvSpPr>
          <p:cNvPr id="3" name="TextBox 2"/>
          <p:cNvSpPr txBox="1"/>
          <p:nvPr/>
        </p:nvSpPr>
        <p:spPr>
          <a:xfrm>
            <a:off x="2708920" y="5724128"/>
            <a:ext cx="1944216" cy="338554"/>
          </a:xfrm>
          <a:prstGeom prst="rect">
            <a:avLst/>
          </a:prstGeom>
          <a:noFill/>
        </p:spPr>
        <p:txBody>
          <a:bodyPr wrap="square" rtlCol="0">
            <a:spAutoFit/>
          </a:bodyPr>
          <a:lstStyle/>
          <a:p>
            <a:pPr algn="ctr"/>
            <a:r>
              <a:rPr lang="ru-RU" sz="1600" b="1" dirty="0" smtClean="0"/>
              <a:t>А.Д. </a:t>
            </a:r>
            <a:r>
              <a:rPr lang="ru-RU" sz="1600" b="1" dirty="0" err="1" smtClean="0"/>
              <a:t>Вологин</a:t>
            </a:r>
            <a:endParaRPr lang="ru-RU" sz="1600" b="1" dirty="0"/>
          </a:p>
        </p:txBody>
      </p:sp>
    </p:spTree>
    <p:extLst>
      <p:ext uri="{BB962C8B-B14F-4D97-AF65-F5344CB8AC3E}">
        <p14:creationId xmlns:p14="http://schemas.microsoft.com/office/powerpoint/2010/main" val="128510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5" y="0"/>
            <a:ext cx="6858000" cy="9144000"/>
          </a:xfrm>
          <a:prstGeom prst="rect">
            <a:avLst/>
          </a:prstGeom>
          <a:solidFill>
            <a:schemeClr val="accent6"/>
          </a:solidFill>
        </p:spPr>
      </p:pic>
      <p:graphicFrame>
        <p:nvGraphicFramePr>
          <p:cNvPr id="2" name="Таблица 1"/>
          <p:cNvGraphicFramePr>
            <a:graphicFrameLocks noGrp="1"/>
          </p:cNvGraphicFramePr>
          <p:nvPr>
            <p:extLst>
              <p:ext uri="{D42A27DB-BD31-4B8C-83A1-F6EECF244321}">
                <p14:modId xmlns:p14="http://schemas.microsoft.com/office/powerpoint/2010/main" val="854270428"/>
              </p:ext>
            </p:extLst>
          </p:nvPr>
        </p:nvGraphicFramePr>
        <p:xfrm>
          <a:off x="346001" y="779136"/>
          <a:ext cx="6192688" cy="8260187"/>
        </p:xfrm>
        <a:graphic>
          <a:graphicData uri="http://schemas.openxmlformats.org/drawingml/2006/table">
            <a:tbl>
              <a:tblPr firstRow="1" bandRow="1">
                <a:tableStyleId>{5940675A-B579-460E-94D1-54222C63F5DA}</a:tableStyleId>
              </a:tblPr>
              <a:tblGrid>
                <a:gridCol w="1786855"/>
                <a:gridCol w="4405833"/>
              </a:tblGrid>
              <a:tr h="336480">
                <a:tc>
                  <a:txBody>
                    <a:bodyPr/>
                    <a:lstStyle/>
                    <a:p>
                      <a:pPr algn="ctr"/>
                      <a:r>
                        <a:rPr lang="ru-RU" sz="1800" b="1" dirty="0" smtClean="0">
                          <a:solidFill>
                            <a:schemeClr val="tx1"/>
                          </a:solidFill>
                          <a:latin typeface="Times New Roman" pitchFamily="18" charset="0"/>
                          <a:cs typeface="Times New Roman" pitchFamily="18" charset="0"/>
                        </a:rPr>
                        <a:t>Структура</a:t>
                      </a:r>
                      <a:endParaRPr lang="ru-RU" sz="1800" b="1" dirty="0">
                        <a:solidFill>
                          <a:schemeClr val="tx1"/>
                        </a:solidFill>
                        <a:latin typeface="Times New Roman" pitchFamily="18" charset="0"/>
                        <a:cs typeface="Times New Roman" pitchFamily="18" charset="0"/>
                      </a:endParaRPr>
                    </a:p>
                  </a:txBody>
                  <a:tcPr>
                    <a:solidFill>
                      <a:schemeClr val="accent6"/>
                    </a:solidFill>
                  </a:tcPr>
                </a:tc>
                <a:tc>
                  <a:txBody>
                    <a:bodyPr/>
                    <a:lstStyle/>
                    <a:p>
                      <a:pPr algn="ctr"/>
                      <a:r>
                        <a:rPr lang="ru-RU" sz="1800" b="1" dirty="0" smtClean="0">
                          <a:latin typeface="Times New Roman" pitchFamily="18" charset="0"/>
                          <a:cs typeface="Times New Roman" pitchFamily="18" charset="0"/>
                        </a:rPr>
                        <a:t>Содержание</a:t>
                      </a:r>
                      <a:endParaRPr lang="ru-RU" sz="1800" b="1" dirty="0">
                        <a:latin typeface="Times New Roman" pitchFamily="18" charset="0"/>
                        <a:cs typeface="Times New Roman" pitchFamily="18" charset="0"/>
                      </a:endParaRPr>
                    </a:p>
                  </a:txBody>
                  <a:tcPr>
                    <a:solidFill>
                      <a:schemeClr val="accent6"/>
                    </a:solidFill>
                  </a:tcPr>
                </a:tc>
              </a:tr>
              <a:tr h="689659">
                <a:tc>
                  <a:txBody>
                    <a:bodyPr/>
                    <a:lstStyle/>
                    <a:p>
                      <a:pPr algn="ctr"/>
                      <a:r>
                        <a:rPr lang="ru-RU" sz="1800" b="1" dirty="0" smtClean="0">
                          <a:latin typeface="Times New Roman" pitchFamily="18" charset="0"/>
                          <a:cs typeface="Times New Roman" pitchFamily="18" charset="0"/>
                        </a:rPr>
                        <a:t>Название проекта</a:t>
                      </a:r>
                      <a:endParaRPr lang="ru-RU" sz="1800" b="1" dirty="0">
                        <a:latin typeface="Times New Roman" pitchFamily="18" charset="0"/>
                        <a:cs typeface="Times New Roman" pitchFamily="18" charset="0"/>
                      </a:endParaRPr>
                    </a:p>
                  </a:txBody>
                  <a:tcPr>
                    <a:solidFill>
                      <a:schemeClr val="accent6"/>
                    </a:solidFill>
                  </a:tcPr>
                </a:tc>
                <a:tc>
                  <a:txBody>
                    <a:bodyPr/>
                    <a:lstStyle/>
                    <a:p>
                      <a:pPr algn="ctr"/>
                      <a:r>
                        <a:rPr lang="ru-RU" sz="1400" dirty="0" smtClean="0">
                          <a:latin typeface="Times New Roman" pitchFamily="18" charset="0"/>
                          <a:cs typeface="Times New Roman" pitchFamily="18" charset="0"/>
                        </a:rPr>
                        <a:t>«Улица героя» (А.Д. </a:t>
                      </a:r>
                      <a:r>
                        <a:rPr lang="ru-RU" sz="1400" dirty="0" err="1" smtClean="0">
                          <a:latin typeface="Times New Roman" pitchFamily="18" charset="0"/>
                          <a:cs typeface="Times New Roman" pitchFamily="18" charset="0"/>
                        </a:rPr>
                        <a:t>Вологин</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solidFill>
                      <a:schemeClr val="accent6"/>
                    </a:solidFill>
                  </a:tcPr>
                </a:tc>
              </a:tr>
              <a:tr h="576064">
                <a:tc>
                  <a:txBody>
                    <a:bodyPr/>
                    <a:lstStyle/>
                    <a:p>
                      <a:pPr algn="ctr"/>
                      <a:r>
                        <a:rPr lang="ru-RU" b="1" dirty="0" smtClean="0">
                          <a:latin typeface="Times New Roman" pitchFamily="18" charset="0"/>
                          <a:cs typeface="Times New Roman" pitchFamily="18" charset="0"/>
                        </a:rPr>
                        <a:t>Руководитель проекта</a:t>
                      </a:r>
                      <a:endParaRPr lang="ru-RU" b="1" dirty="0">
                        <a:latin typeface="Times New Roman" pitchFamily="18" charset="0"/>
                        <a:cs typeface="Times New Roman" pitchFamily="18" charset="0"/>
                      </a:endParaRPr>
                    </a:p>
                  </a:txBody>
                  <a:tcPr>
                    <a:solidFill>
                      <a:schemeClr val="accent6"/>
                    </a:solidFill>
                  </a:tcPr>
                </a:tc>
                <a:tc>
                  <a:txBody>
                    <a:bodyPr/>
                    <a:lstStyle/>
                    <a:p>
                      <a:pPr algn="ctr"/>
                      <a:r>
                        <a:rPr lang="ru-RU" sz="1400" dirty="0" smtClean="0">
                          <a:latin typeface="Times New Roman" pitchFamily="18" charset="0"/>
                          <a:cs typeface="Times New Roman" pitchFamily="18" charset="0"/>
                        </a:rPr>
                        <a:t>Петрунина</a:t>
                      </a:r>
                      <a:r>
                        <a:rPr lang="ru-RU" sz="1400" baseline="0" dirty="0" smtClean="0">
                          <a:latin typeface="Times New Roman" pitchFamily="18" charset="0"/>
                          <a:cs typeface="Times New Roman" pitchFamily="18" charset="0"/>
                        </a:rPr>
                        <a:t> Н.П.</a:t>
                      </a:r>
                      <a:endParaRPr lang="ru-RU" sz="1400" dirty="0">
                        <a:latin typeface="Times New Roman" pitchFamily="18" charset="0"/>
                        <a:cs typeface="Times New Roman" pitchFamily="18" charset="0"/>
                      </a:endParaRPr>
                    </a:p>
                  </a:txBody>
                  <a:tcPr>
                    <a:solidFill>
                      <a:schemeClr val="accent6"/>
                    </a:solidFill>
                  </a:tcPr>
                </a:tc>
              </a:tr>
              <a:tr h="618493">
                <a:tc>
                  <a:txBody>
                    <a:bodyPr/>
                    <a:lstStyle/>
                    <a:p>
                      <a:pPr algn="ctr"/>
                      <a:r>
                        <a:rPr lang="ru-RU" sz="1800" b="1" dirty="0" smtClean="0">
                          <a:latin typeface="Times New Roman" pitchFamily="18" charset="0"/>
                          <a:cs typeface="Times New Roman" pitchFamily="18" charset="0"/>
                        </a:rPr>
                        <a:t>Участники проекта</a:t>
                      </a:r>
                      <a:endParaRPr lang="ru-RU" sz="1800" b="1" dirty="0">
                        <a:latin typeface="Times New Roman" pitchFamily="18" charset="0"/>
                        <a:cs typeface="Times New Roman" pitchFamily="18" charset="0"/>
                      </a:endParaRPr>
                    </a:p>
                  </a:txBody>
                  <a:tcPr>
                    <a:solidFill>
                      <a:schemeClr val="accent6"/>
                    </a:solidFill>
                  </a:tcPr>
                </a:tc>
                <a:tc>
                  <a:txBody>
                    <a:bodyPr/>
                    <a:lstStyle/>
                    <a:p>
                      <a:pPr algn="ctr"/>
                      <a:r>
                        <a:rPr lang="ru-RU" sz="1400" dirty="0" smtClean="0">
                          <a:latin typeface="Times New Roman" pitchFamily="18" charset="0"/>
                          <a:cs typeface="Times New Roman" pitchFamily="18" charset="0"/>
                        </a:rPr>
                        <a:t>Воспитатели, воспитанники </a:t>
                      </a:r>
                      <a:r>
                        <a:rPr lang="ru-RU" sz="1400" smtClean="0">
                          <a:latin typeface="Times New Roman" pitchFamily="18" charset="0"/>
                          <a:cs typeface="Times New Roman" pitchFamily="18" charset="0"/>
                        </a:rPr>
                        <a:t>подготовительной группы, </a:t>
                      </a:r>
                      <a:r>
                        <a:rPr lang="ru-RU" sz="1400" dirty="0" smtClean="0">
                          <a:latin typeface="Times New Roman" pitchFamily="18" charset="0"/>
                          <a:cs typeface="Times New Roman" pitchFamily="18" charset="0"/>
                        </a:rPr>
                        <a:t>родители воспитанников.</a:t>
                      </a:r>
                      <a:endParaRPr lang="ru-RU" sz="1400" dirty="0">
                        <a:latin typeface="Times New Roman" pitchFamily="18" charset="0"/>
                        <a:cs typeface="Times New Roman" pitchFamily="18" charset="0"/>
                      </a:endParaRPr>
                    </a:p>
                  </a:txBody>
                  <a:tcPr>
                    <a:solidFill>
                      <a:schemeClr val="accent6"/>
                    </a:solidFill>
                  </a:tcPr>
                </a:tc>
              </a:tr>
              <a:tr h="1230688">
                <a:tc>
                  <a:txBody>
                    <a:bodyPr/>
                    <a:lstStyle/>
                    <a:p>
                      <a:pPr algn="ctr"/>
                      <a:r>
                        <a:rPr lang="ru-RU" b="1" dirty="0" smtClean="0">
                          <a:latin typeface="Times New Roman" pitchFamily="18" charset="0"/>
                          <a:cs typeface="Times New Roman" pitchFamily="18" charset="0"/>
                        </a:rPr>
                        <a:t>Цель проекта</a:t>
                      </a:r>
                      <a:endParaRPr lang="ru-RU" b="1" dirty="0">
                        <a:latin typeface="Times New Roman" pitchFamily="18" charset="0"/>
                        <a:cs typeface="Times New Roman" pitchFamily="18" charset="0"/>
                      </a:endParaRPr>
                    </a:p>
                  </a:txBody>
                  <a:tcPr>
                    <a:solidFill>
                      <a:schemeClr val="accent6"/>
                    </a:solidFill>
                  </a:tcPr>
                </a:tc>
                <a:tc>
                  <a:txBody>
                    <a:bodyPr/>
                    <a:lstStyle/>
                    <a:p>
                      <a:pPr algn="ctr"/>
                      <a:r>
                        <a:rPr lang="ru-RU" sz="1400" dirty="0" smtClean="0">
                          <a:latin typeface="Times New Roman" pitchFamily="18" charset="0"/>
                          <a:cs typeface="Times New Roman" pitchFamily="18" charset="0"/>
                        </a:rPr>
                        <a:t>Воспитание  нравственно-патриотических чувств детей дошкольного возраста.</a:t>
                      </a:r>
                      <a:endParaRPr lang="ru-RU" sz="1400" dirty="0">
                        <a:latin typeface="Times New Roman" pitchFamily="18" charset="0"/>
                        <a:cs typeface="Times New Roman" pitchFamily="18" charset="0"/>
                      </a:endParaRPr>
                    </a:p>
                  </a:txBody>
                  <a:tcPr>
                    <a:solidFill>
                      <a:schemeClr val="accent6"/>
                    </a:solidFill>
                  </a:tcPr>
                </a:tc>
              </a:tr>
              <a:tr h="1230688">
                <a:tc>
                  <a:txBody>
                    <a:bodyPr/>
                    <a:lstStyle/>
                    <a:p>
                      <a:pPr algn="ctr"/>
                      <a:r>
                        <a:rPr lang="ru-RU" b="1" dirty="0" smtClean="0">
                          <a:latin typeface="Times New Roman" pitchFamily="18" charset="0"/>
                          <a:cs typeface="Times New Roman" pitchFamily="18" charset="0"/>
                        </a:rPr>
                        <a:t>Задачи проекта</a:t>
                      </a:r>
                      <a:endParaRPr lang="ru-RU" b="1" dirty="0">
                        <a:latin typeface="Times New Roman" pitchFamily="18" charset="0"/>
                        <a:cs typeface="Times New Roman" pitchFamily="18" charset="0"/>
                      </a:endParaRPr>
                    </a:p>
                  </a:txBody>
                  <a:tcPr>
                    <a:solidFill>
                      <a:schemeClr val="accent6"/>
                    </a:solidFill>
                  </a:tcPr>
                </a:tc>
                <a:tc>
                  <a:txBody>
                    <a:bodyPr/>
                    <a:lstStyle/>
                    <a:p>
                      <a:r>
                        <a:rPr lang="ru-RU" sz="1400" dirty="0" smtClean="0">
                          <a:latin typeface="Times New Roman" pitchFamily="18" charset="0"/>
                          <a:cs typeface="Times New Roman" pitchFamily="18" charset="0"/>
                        </a:rPr>
                        <a:t>1.Расширить знания детей о подвиге земляков в Великой Отечественной войне;</a:t>
                      </a:r>
                    </a:p>
                    <a:p>
                      <a:r>
                        <a:rPr lang="ru-RU" sz="1400" dirty="0" smtClean="0">
                          <a:latin typeface="Times New Roman" pitchFamily="18" charset="0"/>
                          <a:cs typeface="Times New Roman" pitchFamily="18" charset="0"/>
                        </a:rPr>
                        <a:t>2.Обогатить словарный запас детей следующими словами: боевой подвиг, долг перед Родиной, герой, память людская, фронт.</a:t>
                      </a:r>
                    </a:p>
                    <a:p>
                      <a:r>
                        <a:rPr lang="ru-RU" sz="1400" dirty="0" smtClean="0">
                          <a:latin typeface="Times New Roman" pitchFamily="18" charset="0"/>
                          <a:cs typeface="Times New Roman" pitchFamily="18" charset="0"/>
                        </a:rPr>
                        <a:t>3.Познакомить детей с различными источниками нахождения информации</a:t>
                      </a:r>
                      <a:r>
                        <a:rPr lang="ru-RU" dirty="0" smtClean="0"/>
                        <a:t>.</a:t>
                      </a:r>
                    </a:p>
                    <a:p>
                      <a:r>
                        <a:rPr lang="ru-RU" sz="1400" dirty="0" smtClean="0">
                          <a:latin typeface="Times New Roman" pitchFamily="18" charset="0"/>
                          <a:cs typeface="Times New Roman" pitchFamily="18" charset="0"/>
                        </a:rPr>
                        <a:t>4.Развивать у дошкольников самостоятельность, коммуникативные качества, умение добывать знания;</a:t>
                      </a:r>
                    </a:p>
                    <a:p>
                      <a:r>
                        <a:rPr lang="ru-RU" sz="1400" dirty="0" smtClean="0">
                          <a:latin typeface="Times New Roman" pitchFamily="18" charset="0"/>
                          <a:cs typeface="Times New Roman" pitchFamily="18" charset="0"/>
                        </a:rPr>
                        <a:t>5.Создать предметное пространство для организации познавательно-исследовательской деятельности в рамках тематики проекта.</a:t>
                      </a:r>
                    </a:p>
                    <a:p>
                      <a:r>
                        <a:rPr lang="ru-RU" sz="1400" dirty="0" smtClean="0">
                          <a:latin typeface="Times New Roman" pitchFamily="18" charset="0"/>
                          <a:cs typeface="Times New Roman" pitchFamily="18" charset="0"/>
                        </a:rPr>
                        <a:t>6.Воспитывать у детей любовь и уважение к героям, павшим за нашу Родину;</a:t>
                      </a:r>
                    </a:p>
                    <a:p>
                      <a:r>
                        <a:rPr lang="ru-RU" sz="1400" dirty="0" smtClean="0">
                          <a:latin typeface="Times New Roman" pitchFamily="18" charset="0"/>
                          <a:cs typeface="Times New Roman" pitchFamily="18" charset="0"/>
                        </a:rPr>
                        <a:t>7.Воспитывать у дошкольников чувства гордости и сопричастности к подвигу страны через поддержание интереса к истории своего города;</a:t>
                      </a:r>
                    </a:p>
                    <a:p>
                      <a:r>
                        <a:rPr lang="ru-RU" sz="1400" dirty="0" smtClean="0">
                          <a:latin typeface="Times New Roman" pitchFamily="18" charset="0"/>
                          <a:cs typeface="Times New Roman" pitchFamily="18" charset="0"/>
                        </a:rPr>
                        <a:t>8.Обогатить детско-родительские отношения опытом совместной деятельности через формирование представлений об улицах родного города.</a:t>
                      </a:r>
                    </a:p>
                    <a:p>
                      <a:endParaRPr lang="ru-RU" dirty="0"/>
                    </a:p>
                  </a:txBody>
                  <a:tcPr>
                    <a:solidFill>
                      <a:schemeClr val="accent6"/>
                    </a:solidFill>
                  </a:tcPr>
                </a:tc>
              </a:tr>
            </a:tbl>
          </a:graphicData>
        </a:graphic>
      </p:graphicFrame>
      <p:sp>
        <p:nvSpPr>
          <p:cNvPr id="3" name="TextBox 2"/>
          <p:cNvSpPr txBox="1"/>
          <p:nvPr/>
        </p:nvSpPr>
        <p:spPr>
          <a:xfrm>
            <a:off x="1772816" y="409804"/>
            <a:ext cx="3384376"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Паспорт проекта</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86966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solidFill>
            <a:schemeClr val="accent6"/>
          </a:solidFill>
        </p:spPr>
      </p:pic>
      <p:graphicFrame>
        <p:nvGraphicFramePr>
          <p:cNvPr id="2" name="Таблица 1"/>
          <p:cNvGraphicFramePr>
            <a:graphicFrameLocks noGrp="1"/>
          </p:cNvGraphicFramePr>
          <p:nvPr>
            <p:extLst>
              <p:ext uri="{D42A27DB-BD31-4B8C-83A1-F6EECF244321}">
                <p14:modId xmlns:p14="http://schemas.microsoft.com/office/powerpoint/2010/main" val="2061987806"/>
              </p:ext>
            </p:extLst>
          </p:nvPr>
        </p:nvGraphicFramePr>
        <p:xfrm>
          <a:off x="332656" y="395536"/>
          <a:ext cx="6228184" cy="8424936"/>
        </p:xfrm>
        <a:graphic>
          <a:graphicData uri="http://schemas.openxmlformats.org/drawingml/2006/table">
            <a:tbl>
              <a:tblPr firstRow="1" bandRow="1">
                <a:tableStyleId>{5940675A-B579-460E-94D1-54222C63F5DA}</a:tableStyleId>
              </a:tblPr>
              <a:tblGrid>
                <a:gridCol w="1656184"/>
                <a:gridCol w="4572000"/>
              </a:tblGrid>
              <a:tr h="432048">
                <a:tc>
                  <a:txBody>
                    <a:bodyPr/>
                    <a:lstStyle/>
                    <a:p>
                      <a:pPr algn="ctr"/>
                      <a:r>
                        <a:rPr lang="ru-RU" b="1" dirty="0" smtClean="0">
                          <a:latin typeface="Times New Roman" pitchFamily="18" charset="0"/>
                          <a:cs typeface="Times New Roman" pitchFamily="18" charset="0"/>
                        </a:rPr>
                        <a:t>Сроки реализации проекта</a:t>
                      </a:r>
                      <a:endParaRPr lang="ru-RU" b="1"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Февраль- Ноябрь</a:t>
                      </a:r>
                      <a:r>
                        <a:rPr lang="ru-RU" sz="1400" baseline="0" dirty="0" smtClean="0">
                          <a:latin typeface="Times New Roman" pitchFamily="18" charset="0"/>
                          <a:cs typeface="Times New Roman" pitchFamily="18" charset="0"/>
                        </a:rPr>
                        <a:t> 2020г.</a:t>
                      </a:r>
                      <a:endParaRPr lang="ru-RU" sz="1400" dirty="0">
                        <a:latin typeface="Times New Roman" pitchFamily="18" charset="0"/>
                        <a:cs typeface="Times New Roman" pitchFamily="18" charset="0"/>
                      </a:endParaRPr>
                    </a:p>
                  </a:txBody>
                  <a:tcPr/>
                </a:tc>
              </a:tr>
              <a:tr h="1380153">
                <a:tc>
                  <a:txBody>
                    <a:bodyPr/>
                    <a:lstStyle/>
                    <a:p>
                      <a:pPr algn="ctr"/>
                      <a:r>
                        <a:rPr lang="ru-RU" sz="1800" b="1" dirty="0" smtClean="0">
                          <a:latin typeface="Times New Roman" pitchFamily="18" charset="0"/>
                          <a:cs typeface="Times New Roman" pitchFamily="18" charset="0"/>
                        </a:rPr>
                        <a:t>Актуальность проекта</a:t>
                      </a:r>
                      <a:endParaRPr lang="ru-RU" sz="1800" b="1" dirty="0">
                        <a:latin typeface="Times New Roman" pitchFamily="18" charset="0"/>
                        <a:cs typeface="Times New Roman" pitchFamily="18" charset="0"/>
                      </a:endParaRPr>
                    </a:p>
                  </a:txBody>
                  <a:tcPr/>
                </a:tc>
                <a:tc>
                  <a:txBody>
                    <a:bodyPr/>
                    <a:lstStyle/>
                    <a:p>
                      <a:pPr algn="just"/>
                      <a:r>
                        <a:rPr lang="ru-RU" sz="1400" dirty="0" smtClean="0">
                          <a:latin typeface="Times New Roman" pitchFamily="18" charset="0"/>
                          <a:cs typeface="Times New Roman" pitchFamily="18" charset="0"/>
                        </a:rPr>
                        <a:t>Патриотическое воспитание подрастающего поколения – одна из самых актуальных задач нашего времени. Понятие «патриотизм» включает в себя любовь к Родине, к родному городу, к родным и близким людям, гордость за исторические свершения своего народа. Исторически сложилось так, что любовь к Родине, патриотизм во все времена в Российском государстве были чертой национального характера. К сожалению, в настоящее время наблюдается утрата нашим обществом традиционного российского патриотического сознания. Празднование 75-летнего юбилея Победы в Великой Отечественной войне способствует объединению и сплочению нашего народа и предоставляет безграничные возможности для формирования у детей первоначальных представлений об истории нашей Родины, для развития чувства справедливости, призывает любить Родину и близких. Воспитание в детях чувства патриотизма как важнейшего духовно - патриотического качества; воспитание уважения к истории своей Родины; формирование у дошкольников знаний  о  Великой Отечественной войне.</a:t>
                      </a:r>
                      <a:endParaRPr lang="ru-RU" sz="1400" dirty="0">
                        <a:latin typeface="Times New Roman" pitchFamily="18" charset="0"/>
                        <a:cs typeface="Times New Roman" pitchFamily="18" charset="0"/>
                      </a:endParaRPr>
                    </a:p>
                  </a:txBody>
                  <a:tcPr/>
                </a:tc>
              </a:tr>
              <a:tr h="2938536">
                <a:tc>
                  <a:txBody>
                    <a:bodyPr/>
                    <a:lstStyle/>
                    <a:p>
                      <a:pPr algn="ctr"/>
                      <a:r>
                        <a:rPr lang="ru-RU" b="1" dirty="0" smtClean="0">
                          <a:latin typeface="Times New Roman" pitchFamily="18" charset="0"/>
                          <a:cs typeface="Times New Roman" pitchFamily="18" charset="0"/>
                        </a:rPr>
                        <a:t>Реализация проекта</a:t>
                      </a:r>
                      <a:endParaRPr lang="ru-RU" b="1" dirty="0">
                        <a:latin typeface="Times New Roman" pitchFamily="18" charset="0"/>
                        <a:cs typeface="Times New Roman" pitchFamily="18" charset="0"/>
                      </a:endParaRPr>
                    </a:p>
                  </a:txBody>
                  <a:tcPr/>
                </a:tc>
                <a:tc>
                  <a:txBody>
                    <a:bodyPr/>
                    <a:lstStyle/>
                    <a:p>
                      <a:pPr algn="l"/>
                      <a:r>
                        <a:rPr lang="ru-RU" sz="1400" b="1" dirty="0" smtClean="0">
                          <a:latin typeface="Times New Roman" pitchFamily="18" charset="0"/>
                          <a:cs typeface="Times New Roman" pitchFamily="18" charset="0"/>
                        </a:rPr>
                        <a:t>1этап</a:t>
                      </a:r>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подготовительный:</a:t>
                      </a:r>
                      <a:r>
                        <a:rPr lang="ru-RU" sz="1400" dirty="0" smtClean="0">
                          <a:latin typeface="Times New Roman" pitchFamily="18" charset="0"/>
                          <a:cs typeface="Times New Roman" pitchFamily="18" charset="0"/>
                        </a:rPr>
                        <a:t>                                                                                                                                                                                      1. Копилка детских идей,                                                                                                                                                                                              2. Сбор информации,                                                                                                                                                                                                                                 3. Работа с методической литературой,                                                                                                                                                                             4. Составление плана работы над проектом,                                                                                                                                                                       5. Познакомить родителей с целью и задачами проекта.</a:t>
                      </a:r>
                    </a:p>
                  </a:txBody>
                  <a:tcPr/>
                </a:tc>
              </a:tr>
            </a:tbl>
          </a:graphicData>
        </a:graphic>
      </p:graphicFrame>
    </p:spTree>
    <p:extLst>
      <p:ext uri="{BB962C8B-B14F-4D97-AF65-F5344CB8AC3E}">
        <p14:creationId xmlns:p14="http://schemas.microsoft.com/office/powerpoint/2010/main" val="119945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 y="-35074"/>
            <a:ext cx="6858000" cy="9144000"/>
          </a:xfrm>
          <a:prstGeom prst="rect">
            <a:avLst/>
          </a:prstGeom>
          <a:solidFill>
            <a:schemeClr val="accent6"/>
          </a:solidFill>
        </p:spPr>
      </p:pic>
      <p:graphicFrame>
        <p:nvGraphicFramePr>
          <p:cNvPr id="2" name="Таблица 1"/>
          <p:cNvGraphicFramePr>
            <a:graphicFrameLocks noGrp="1"/>
          </p:cNvGraphicFramePr>
          <p:nvPr>
            <p:extLst>
              <p:ext uri="{D42A27DB-BD31-4B8C-83A1-F6EECF244321}">
                <p14:modId xmlns:p14="http://schemas.microsoft.com/office/powerpoint/2010/main" val="1560997510"/>
              </p:ext>
            </p:extLst>
          </p:nvPr>
        </p:nvGraphicFramePr>
        <p:xfrm>
          <a:off x="404664" y="395537"/>
          <a:ext cx="6048672" cy="8253491"/>
        </p:xfrm>
        <a:graphic>
          <a:graphicData uri="http://schemas.openxmlformats.org/drawingml/2006/table">
            <a:tbl>
              <a:tblPr firstRow="1" bandRow="1">
                <a:tableStyleId>{5940675A-B579-460E-94D1-54222C63F5DA}</a:tableStyleId>
              </a:tblPr>
              <a:tblGrid>
                <a:gridCol w="1656184"/>
                <a:gridCol w="4392488"/>
              </a:tblGrid>
              <a:tr h="4454988">
                <a:tc>
                  <a:txBody>
                    <a:bodyPr/>
                    <a:lstStyle/>
                    <a:p>
                      <a:endParaRPr lang="ru-RU" dirty="0"/>
                    </a:p>
                  </a:txBody>
                  <a:tcPr/>
                </a:tc>
                <a:tc>
                  <a:txBody>
                    <a:bodyPr/>
                    <a:lstStyle/>
                    <a:p>
                      <a:r>
                        <a:rPr lang="ru-RU" sz="1400" b="1" dirty="0" smtClean="0">
                          <a:latin typeface="Times New Roman" pitchFamily="18" charset="0"/>
                          <a:cs typeface="Times New Roman" pitchFamily="18" charset="0"/>
                        </a:rPr>
                        <a:t>2 этап – основной</a:t>
                      </a:r>
                    </a:p>
                    <a:p>
                      <a:pPr marL="342900" indent="-342900">
                        <a:buAutoNum type="arabicPeriod"/>
                      </a:pPr>
                      <a:r>
                        <a:rPr lang="ru-RU" sz="1400" b="0" baseline="0" dirty="0" smtClean="0">
                          <a:latin typeface="Times New Roman" pitchFamily="18" charset="0"/>
                          <a:cs typeface="Times New Roman" pitchFamily="18" charset="0"/>
                        </a:rPr>
                        <a:t>Рассказ детям о войне «Великая Отечественная война советского народа»</a:t>
                      </a:r>
                    </a:p>
                    <a:p>
                      <a:pPr marL="342900" indent="-342900">
                        <a:buAutoNum type="arabicPeriod"/>
                      </a:pPr>
                      <a:r>
                        <a:rPr lang="ru-RU" sz="1400" b="0" baseline="0" dirty="0" smtClean="0">
                          <a:latin typeface="Times New Roman" pitchFamily="18" charset="0"/>
                          <a:cs typeface="Times New Roman" pitchFamily="18" charset="0"/>
                        </a:rPr>
                        <a:t>Экскурсия  к памятник землякам, павшим в В.О.В</a:t>
                      </a:r>
                    </a:p>
                    <a:p>
                      <a:pPr marL="342900" indent="-342900">
                        <a:buAutoNum type="arabicPeriod"/>
                      </a:pPr>
                      <a:r>
                        <a:rPr lang="ru-RU" sz="1400" b="0" baseline="0" dirty="0" smtClean="0">
                          <a:latin typeface="Times New Roman" pitchFamily="18" charset="0"/>
                          <a:cs typeface="Times New Roman" pitchFamily="18" charset="0"/>
                        </a:rPr>
                        <a:t>Рассказ с презентацией «Города герои»</a:t>
                      </a:r>
                    </a:p>
                    <a:p>
                      <a:pPr marL="342900" indent="-342900">
                        <a:buAutoNum type="arabicPeriod"/>
                      </a:pPr>
                      <a:r>
                        <a:rPr lang="ru-RU" sz="1400" b="0" baseline="0" dirty="0" smtClean="0">
                          <a:latin typeface="Times New Roman" pitchFamily="18" charset="0"/>
                          <a:cs typeface="Times New Roman" pitchFamily="18" charset="0"/>
                        </a:rPr>
                        <a:t>Чтение стихов и рассказов о войне.</a:t>
                      </a:r>
                    </a:p>
                    <a:p>
                      <a:pPr marL="342900" indent="-342900">
                        <a:buAutoNum type="arabicPeriod"/>
                      </a:pPr>
                      <a:r>
                        <a:rPr lang="ru-RU" sz="1400" b="0" baseline="0" dirty="0" smtClean="0">
                          <a:latin typeface="Times New Roman" pitchFamily="18" charset="0"/>
                          <a:cs typeface="Times New Roman" pitchFamily="18" charset="0"/>
                        </a:rPr>
                        <a:t>Занятие на тему «Что такое героизм?»</a:t>
                      </a:r>
                    </a:p>
                    <a:p>
                      <a:pPr marL="342900" indent="-342900">
                        <a:buAutoNum type="arabicPeriod"/>
                      </a:pPr>
                      <a:r>
                        <a:rPr lang="ru-RU" sz="1400" b="0" baseline="0" dirty="0" smtClean="0">
                          <a:latin typeface="Times New Roman" pitchFamily="18" charset="0"/>
                          <a:cs typeface="Times New Roman" pitchFamily="18" charset="0"/>
                        </a:rPr>
                        <a:t>Рассказ с показом презентации о Герое земляке А.Д. </a:t>
                      </a:r>
                      <a:r>
                        <a:rPr lang="ru-RU" sz="1400" b="0" baseline="0" dirty="0" err="1" smtClean="0">
                          <a:latin typeface="Times New Roman" pitchFamily="18" charset="0"/>
                          <a:cs typeface="Times New Roman" pitchFamily="18" charset="0"/>
                        </a:rPr>
                        <a:t>Вологина</a:t>
                      </a:r>
                      <a:r>
                        <a:rPr lang="ru-RU" sz="1400" b="0" baseline="0" dirty="0" smtClean="0">
                          <a:latin typeface="Times New Roman" pitchFamily="18" charset="0"/>
                          <a:cs typeface="Times New Roman" pitchFamily="18" charset="0"/>
                        </a:rPr>
                        <a:t>, именем которого названа улица нашего города.</a:t>
                      </a:r>
                    </a:p>
                    <a:p>
                      <a:pPr marL="342900" indent="-342900">
                        <a:buAutoNum type="arabicPeriod"/>
                      </a:pPr>
                      <a:r>
                        <a:rPr lang="ru-RU" sz="1400" b="0" baseline="0" dirty="0" smtClean="0">
                          <a:latin typeface="Times New Roman" pitchFamily="18" charset="0"/>
                          <a:cs typeface="Times New Roman" pitchFamily="18" charset="0"/>
                        </a:rPr>
                        <a:t>Экскурсия к школе имени Героя Советского Союза А.Д. </a:t>
                      </a:r>
                      <a:r>
                        <a:rPr lang="ru-RU" sz="1400" b="0" baseline="0" dirty="0" err="1" smtClean="0">
                          <a:latin typeface="Times New Roman" pitchFamily="18" charset="0"/>
                          <a:cs typeface="Times New Roman" pitchFamily="18" charset="0"/>
                        </a:rPr>
                        <a:t>Вологина</a:t>
                      </a:r>
                      <a:r>
                        <a:rPr lang="ru-RU" sz="1400" b="0" baseline="0" dirty="0" smtClean="0">
                          <a:latin typeface="Times New Roman" pitchFamily="18" charset="0"/>
                          <a:cs typeface="Times New Roman" pitchFamily="18" charset="0"/>
                        </a:rPr>
                        <a:t>, в которой он учился.</a:t>
                      </a:r>
                    </a:p>
                    <a:p>
                      <a:pPr marL="342900" indent="-342900">
                        <a:buAutoNum type="arabicPeriod"/>
                      </a:pPr>
                      <a:r>
                        <a:rPr lang="ru-RU" sz="1400" b="0" baseline="0" dirty="0" smtClean="0">
                          <a:latin typeface="Times New Roman" pitchFamily="18" charset="0"/>
                          <a:cs typeface="Times New Roman" pitchFamily="18" charset="0"/>
                        </a:rPr>
                        <a:t>Рассказ «Последнее сражение войны»</a:t>
                      </a:r>
                    </a:p>
                    <a:p>
                      <a:pPr marL="342900" indent="-342900">
                        <a:buAutoNum type="arabicPeriod"/>
                      </a:pPr>
                      <a:r>
                        <a:rPr lang="ru-RU" sz="1400" b="0" baseline="0" dirty="0" smtClean="0">
                          <a:latin typeface="Times New Roman" pitchFamily="18" charset="0"/>
                          <a:cs typeface="Times New Roman" pitchFamily="18" charset="0"/>
                        </a:rPr>
                        <a:t>Экскурсия к дому, где жил А.Д. </a:t>
                      </a:r>
                      <a:r>
                        <a:rPr lang="ru-RU" sz="1400" b="0" baseline="0" dirty="0" err="1" smtClean="0">
                          <a:latin typeface="Times New Roman" pitchFamily="18" charset="0"/>
                          <a:cs typeface="Times New Roman" pitchFamily="18" charset="0"/>
                        </a:rPr>
                        <a:t>Вологин</a:t>
                      </a:r>
                      <a:r>
                        <a:rPr lang="ru-RU" sz="1400" b="0" baseline="0" dirty="0" smtClean="0">
                          <a:latin typeface="Times New Roman" pitchFamily="18" charset="0"/>
                          <a:cs typeface="Times New Roman" pitchFamily="18" charset="0"/>
                        </a:rPr>
                        <a:t>.</a:t>
                      </a:r>
                    </a:p>
                    <a:p>
                      <a:pPr marL="342900" indent="-342900">
                        <a:buAutoNum type="arabicPeriod"/>
                      </a:pPr>
                      <a:r>
                        <a:rPr lang="ru-RU" sz="1400" b="0" baseline="0" dirty="0" smtClean="0">
                          <a:latin typeface="Times New Roman" pitchFamily="18" charset="0"/>
                          <a:cs typeface="Times New Roman" pitchFamily="18" charset="0"/>
                        </a:rPr>
                        <a:t>Занятие на тему : «День Победы». </a:t>
                      </a:r>
                    </a:p>
                    <a:p>
                      <a:pPr marL="342900" indent="-342900">
                        <a:buAutoNum type="arabicPeriod"/>
                      </a:pPr>
                      <a:r>
                        <a:rPr lang="ru-RU" sz="1400" b="0" baseline="0" dirty="0" smtClean="0">
                          <a:latin typeface="Times New Roman" pitchFamily="18" charset="0"/>
                          <a:cs typeface="Times New Roman" pitchFamily="18" charset="0"/>
                        </a:rPr>
                        <a:t>Экскурсия к памятнику Героя Советского Союза А.Д. </a:t>
                      </a:r>
                      <a:r>
                        <a:rPr lang="ru-RU" sz="1400" b="0" baseline="0" dirty="0" err="1" smtClean="0">
                          <a:latin typeface="Times New Roman" pitchFamily="18" charset="0"/>
                          <a:cs typeface="Times New Roman" pitchFamily="18" charset="0"/>
                        </a:rPr>
                        <a:t>Вологина</a:t>
                      </a:r>
                      <a:r>
                        <a:rPr lang="ru-RU" sz="1400" b="0" baseline="0" dirty="0" smtClean="0">
                          <a:latin typeface="Times New Roman" pitchFamily="18" charset="0"/>
                          <a:cs typeface="Times New Roman" pitchFamily="18" charset="0"/>
                        </a:rPr>
                        <a:t>.</a:t>
                      </a:r>
                    </a:p>
                    <a:p>
                      <a:pPr marL="0" indent="0">
                        <a:buNone/>
                      </a:pPr>
                      <a:r>
                        <a:rPr lang="ru-RU" sz="1400" b="1" baseline="0" dirty="0" smtClean="0">
                          <a:latin typeface="Times New Roman" pitchFamily="18" charset="0"/>
                          <a:cs typeface="Times New Roman" pitchFamily="18" charset="0"/>
                        </a:rPr>
                        <a:t>3</a:t>
                      </a:r>
                      <a:r>
                        <a:rPr lang="ru-RU" sz="1400" b="0" baseline="0" dirty="0" smtClean="0">
                          <a:latin typeface="Times New Roman" pitchFamily="18" charset="0"/>
                          <a:cs typeface="Times New Roman" pitchFamily="18" charset="0"/>
                        </a:rPr>
                        <a:t> </a:t>
                      </a:r>
                      <a:r>
                        <a:rPr lang="ru-RU" sz="1400" b="1" baseline="0" dirty="0" smtClean="0">
                          <a:latin typeface="Times New Roman" pitchFamily="18" charset="0"/>
                          <a:cs typeface="Times New Roman" pitchFamily="18" charset="0"/>
                        </a:rPr>
                        <a:t>этап</a:t>
                      </a:r>
                      <a:r>
                        <a:rPr lang="ru-RU" sz="1400" b="0" baseline="0" dirty="0" smtClean="0">
                          <a:latin typeface="Times New Roman" pitchFamily="18" charset="0"/>
                          <a:cs typeface="Times New Roman" pitchFamily="18" charset="0"/>
                        </a:rPr>
                        <a:t> – </a:t>
                      </a:r>
                      <a:r>
                        <a:rPr lang="ru-RU" sz="1400" b="1" baseline="0" dirty="0" smtClean="0">
                          <a:latin typeface="Times New Roman" pitchFamily="18" charset="0"/>
                          <a:cs typeface="Times New Roman" pitchFamily="18" charset="0"/>
                        </a:rPr>
                        <a:t>заключительный</a:t>
                      </a:r>
                    </a:p>
                    <a:p>
                      <a:pPr marL="0" indent="0">
                        <a:buNone/>
                      </a:pPr>
                      <a:r>
                        <a:rPr lang="ru-RU" sz="1400" b="0" baseline="0" dirty="0" smtClean="0">
                          <a:latin typeface="Times New Roman" pitchFamily="18" charset="0"/>
                          <a:cs typeface="Times New Roman" pitchFamily="18" charset="0"/>
                        </a:rPr>
                        <a:t>1. По ходу сбора информации участники проекта приносили информацию не только о </a:t>
                      </a:r>
                      <a:r>
                        <a:rPr lang="ru-RU" sz="1400" b="0" baseline="0" dirty="0" err="1" smtClean="0">
                          <a:latin typeface="Times New Roman" pitchFamily="18" charset="0"/>
                          <a:cs typeface="Times New Roman" pitchFamily="18" charset="0"/>
                        </a:rPr>
                        <a:t>Валогине</a:t>
                      </a:r>
                      <a:r>
                        <a:rPr lang="ru-RU" sz="1400" b="0" baseline="0" dirty="0" smtClean="0">
                          <a:latin typeface="Times New Roman" pitchFamily="18" charset="0"/>
                          <a:cs typeface="Times New Roman" pitchFamily="18" charset="0"/>
                        </a:rPr>
                        <a:t>, но и о других героях ВОВ. И было принято решение о создании Книге Памяти.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baseline="0" dirty="0" smtClean="0">
                          <a:latin typeface="Times New Roman" pitchFamily="18" charset="0"/>
                          <a:cs typeface="Times New Roman" pitchFamily="18" charset="0"/>
                        </a:rPr>
                        <a:t>2. Защита проекта на уровне </a:t>
                      </a:r>
                      <a:r>
                        <a:rPr lang="ru-RU" sz="1400" dirty="0" smtClean="0">
                          <a:latin typeface="Times New Roman" pitchFamily="18" charset="0"/>
                          <a:cs typeface="Times New Roman" pitchFamily="18" charset="0"/>
                        </a:rPr>
                        <a:t>ДОО и на окружном конкурсе «Я-исследователь».</a:t>
                      </a:r>
                    </a:p>
                    <a:p>
                      <a:pPr marL="0" indent="0">
                        <a:buNone/>
                      </a:pPr>
                      <a:r>
                        <a:rPr lang="ru-RU" sz="1400" b="0" baseline="0" dirty="0" smtClean="0">
                          <a:latin typeface="Times New Roman" pitchFamily="18" charset="0"/>
                          <a:cs typeface="Times New Roman" pitchFamily="18" charset="0"/>
                        </a:rPr>
                        <a:t>3</a:t>
                      </a:r>
                      <a:r>
                        <a:rPr lang="ru-RU" sz="1400" b="0" baseline="0" dirty="0" smtClean="0">
                          <a:latin typeface="Times New Roman" pitchFamily="18" charset="0"/>
                          <a:cs typeface="Times New Roman" pitchFamily="18" charset="0"/>
                        </a:rPr>
                        <a:t>. Анализ результатов по реализации проекта.</a:t>
                      </a:r>
                      <a:endParaRPr lang="ru-RU" sz="1400" dirty="0">
                        <a:latin typeface="Times New Roman" pitchFamily="18" charset="0"/>
                        <a:cs typeface="Times New Roman" pitchFamily="18" charset="0"/>
                      </a:endParaRPr>
                    </a:p>
                  </a:txBody>
                  <a:tcPr/>
                </a:tc>
              </a:tr>
              <a:tr h="1847367">
                <a:tc>
                  <a:txBody>
                    <a:bodyPr/>
                    <a:lstStyle/>
                    <a:p>
                      <a:pPr algn="ctr"/>
                      <a:r>
                        <a:rPr lang="ru-RU" b="1" dirty="0" smtClean="0">
                          <a:latin typeface="Times New Roman" pitchFamily="18" charset="0"/>
                          <a:cs typeface="Times New Roman" pitchFamily="18" charset="0"/>
                        </a:rPr>
                        <a:t>Ожидаемый</a:t>
                      </a:r>
                      <a:r>
                        <a:rPr lang="ru-RU" b="1" baseline="0" dirty="0" smtClean="0">
                          <a:latin typeface="Times New Roman" pitchFamily="18" charset="0"/>
                          <a:cs typeface="Times New Roman" pitchFamily="18" charset="0"/>
                        </a:rPr>
                        <a:t> результат</a:t>
                      </a:r>
                      <a:endParaRPr lang="ru-RU" b="1"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a:t>
                      </a:r>
                      <a:r>
                        <a:rPr lang="ru-RU" sz="1800" b="0" i="0" kern="1200" dirty="0" smtClean="0">
                          <a:solidFill>
                            <a:schemeClr val="tx1"/>
                          </a:solidFill>
                          <a:latin typeface="+mn-lt"/>
                          <a:ea typeface="+mn-ea"/>
                          <a:cs typeface="+mn-cs"/>
                        </a:rPr>
                        <a:t> У</a:t>
                      </a:r>
                      <a:r>
                        <a:rPr lang="ru-RU" sz="1400" b="0" i="0" kern="1200" dirty="0" smtClean="0">
                          <a:solidFill>
                            <a:schemeClr val="tx1"/>
                          </a:solidFill>
                          <a:latin typeface="Times New Roman" pitchFamily="18" charset="0"/>
                          <a:ea typeface="+mn-ea"/>
                          <a:cs typeface="Times New Roman" pitchFamily="18" charset="0"/>
                        </a:rPr>
                        <a:t>глубятся знания о событиях во время Великой Отечественной Войны, о празднике «День Победы», о героях-защитниках, о городах-героях;</a:t>
                      </a:r>
                      <a:endParaRPr lang="ru-RU" sz="1400" dirty="0" smtClean="0">
                        <a:latin typeface="Times New Roman" pitchFamily="18" charset="0"/>
                        <a:cs typeface="Times New Roman" pitchFamily="18" charset="0"/>
                      </a:endParaRPr>
                    </a:p>
                    <a:p>
                      <a:r>
                        <a:rPr lang="ru-RU" sz="1400" b="0" i="0" kern="1200" dirty="0" smtClean="0">
                          <a:solidFill>
                            <a:schemeClr val="tx1"/>
                          </a:solidFill>
                          <a:latin typeface="Times New Roman" pitchFamily="18" charset="0"/>
                          <a:ea typeface="+mn-ea"/>
                          <a:cs typeface="Times New Roman" pitchFamily="18" charset="0"/>
                        </a:rPr>
                        <a:t>2. Формирование первоначальных задатков чувства гордости за свою Родину, чувства уважения к традициям нашей страны; </a:t>
                      </a:r>
                    </a:p>
                    <a:p>
                      <a:r>
                        <a:rPr lang="ru-RU" sz="1400" b="0" i="0" kern="1200" dirty="0" smtClean="0">
                          <a:solidFill>
                            <a:schemeClr val="tx1"/>
                          </a:solidFill>
                          <a:latin typeface="Times New Roman" pitchFamily="18" charset="0"/>
                          <a:ea typeface="+mn-ea"/>
                          <a:cs typeface="Times New Roman" pitchFamily="18" charset="0"/>
                        </a:rPr>
                        <a:t>3. Уважительное отношение к ветеранам ВОВ, бережное отношение к памяти прошлого.</a:t>
                      </a:r>
                      <a:endParaRPr lang="ru-RU" sz="1400" dirty="0">
                        <a:latin typeface="Times New Roman" pitchFamily="18" charset="0"/>
                        <a:cs typeface="Times New Roman" pitchFamily="18" charset="0"/>
                      </a:endParaRPr>
                    </a:p>
                  </a:txBody>
                  <a:tcPr/>
                </a:tc>
              </a:tr>
              <a:tr h="968771">
                <a:tc>
                  <a:txBody>
                    <a:bodyPr/>
                    <a:lstStyle/>
                    <a:p>
                      <a:pPr algn="ctr"/>
                      <a:r>
                        <a:rPr lang="ru-RU" sz="1800" b="1" dirty="0" smtClean="0">
                          <a:latin typeface="Times New Roman" pitchFamily="18" charset="0"/>
                          <a:cs typeface="Times New Roman" pitchFamily="18" charset="0"/>
                        </a:rPr>
                        <a:t>Защита презентации</a:t>
                      </a:r>
                    </a:p>
                    <a:p>
                      <a:pPr algn="ctr"/>
                      <a:endParaRPr lang="ru-RU" sz="1800" b="1"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Воспитанница подготовительной группы Саранцева </a:t>
                      </a:r>
                      <a:r>
                        <a:rPr lang="ru-RU" sz="1400" dirty="0" err="1" smtClean="0">
                          <a:latin typeface="Times New Roman" pitchFamily="18" charset="0"/>
                          <a:cs typeface="Times New Roman" pitchFamily="18" charset="0"/>
                        </a:rPr>
                        <a:t>Лилиана</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819135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 y="-35074"/>
            <a:ext cx="6858000" cy="9144000"/>
          </a:xfrm>
          <a:prstGeom prst="rect">
            <a:avLst/>
          </a:prstGeom>
          <a:solidFill>
            <a:schemeClr val="accent6"/>
          </a:solidFill>
        </p:spPr>
      </p:pic>
      <p:sp>
        <p:nvSpPr>
          <p:cNvPr id="2" name="TextBox 1"/>
          <p:cNvSpPr txBox="1"/>
          <p:nvPr/>
        </p:nvSpPr>
        <p:spPr>
          <a:xfrm>
            <a:off x="908720" y="395536"/>
            <a:ext cx="5112568"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План работы проекта</a:t>
            </a:r>
            <a:endParaRPr lang="ru-RU"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42405563"/>
              </p:ext>
            </p:extLst>
          </p:nvPr>
        </p:nvGraphicFramePr>
        <p:xfrm>
          <a:off x="370197" y="899592"/>
          <a:ext cx="6120681" cy="7814350"/>
        </p:xfrm>
        <a:graphic>
          <a:graphicData uri="http://schemas.openxmlformats.org/drawingml/2006/table">
            <a:tbl>
              <a:tblPr firstRow="1" bandRow="1">
                <a:tableStyleId>{5940675A-B579-460E-94D1-54222C63F5DA}</a:tableStyleId>
              </a:tblPr>
              <a:tblGrid>
                <a:gridCol w="1152128"/>
                <a:gridCol w="3168352"/>
                <a:gridCol w="1800201"/>
              </a:tblGrid>
              <a:tr h="827466">
                <a:tc>
                  <a:txBody>
                    <a:bodyPr/>
                    <a:lstStyle/>
                    <a:p>
                      <a:pPr algn="ctr"/>
                      <a:r>
                        <a:rPr lang="ru-RU" sz="1800" b="1" dirty="0" smtClean="0">
                          <a:latin typeface="Times New Roman" pitchFamily="18" charset="0"/>
                          <a:cs typeface="Times New Roman" pitchFamily="18" charset="0"/>
                        </a:rPr>
                        <a:t>Дата</a:t>
                      </a:r>
                      <a:endParaRPr lang="ru-RU" sz="1800" b="1" dirty="0">
                        <a:latin typeface="Times New Roman" pitchFamily="18" charset="0"/>
                        <a:cs typeface="Times New Roman" pitchFamily="18" charset="0"/>
                      </a:endParaRPr>
                    </a:p>
                  </a:txBody>
                  <a:tcPr/>
                </a:tc>
                <a:tc>
                  <a:txBody>
                    <a:bodyPr/>
                    <a:lstStyle/>
                    <a:p>
                      <a:pPr algn="ctr"/>
                      <a:r>
                        <a:rPr lang="ru-RU" sz="1800" b="1" dirty="0" smtClean="0">
                          <a:latin typeface="Times New Roman" pitchFamily="18" charset="0"/>
                          <a:cs typeface="Times New Roman" pitchFamily="18" charset="0"/>
                        </a:rPr>
                        <a:t>Направление мероприятия</a:t>
                      </a:r>
                      <a:endParaRPr lang="ru-RU" sz="1800" b="1" dirty="0">
                        <a:latin typeface="Times New Roman" pitchFamily="18" charset="0"/>
                        <a:cs typeface="Times New Roman" pitchFamily="18" charset="0"/>
                      </a:endParaRPr>
                    </a:p>
                  </a:txBody>
                  <a:tcPr/>
                </a:tc>
                <a:tc>
                  <a:txBody>
                    <a:bodyPr/>
                    <a:lstStyle/>
                    <a:p>
                      <a:pPr algn="ctr"/>
                      <a:r>
                        <a:rPr lang="ru-RU" sz="1800" b="1" dirty="0" smtClean="0">
                          <a:latin typeface="Times New Roman" pitchFamily="18" charset="0"/>
                          <a:cs typeface="Times New Roman" pitchFamily="18" charset="0"/>
                        </a:rPr>
                        <a:t>Участники</a:t>
                      </a:r>
                      <a:endParaRPr lang="ru-RU" sz="1800" b="1" dirty="0">
                        <a:latin typeface="Times New Roman" pitchFamily="18" charset="0"/>
                        <a:cs typeface="Times New Roman" pitchFamily="18" charset="0"/>
                      </a:endParaRPr>
                    </a:p>
                  </a:txBody>
                  <a:tcPr/>
                </a:tc>
              </a:tr>
              <a:tr h="315368">
                <a:tc>
                  <a:txBody>
                    <a:bodyPr/>
                    <a:lstStyle/>
                    <a:p>
                      <a:r>
                        <a:rPr lang="ru-RU" sz="1400" dirty="0" smtClean="0">
                          <a:latin typeface="Times New Roman" pitchFamily="18" charset="0"/>
                          <a:cs typeface="Times New Roman" pitchFamily="18" charset="0"/>
                        </a:rPr>
                        <a:t>03.02.-14.02.2020г.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Подготовка литературы и материала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a:t>
                      </a:r>
                      <a:endParaRPr lang="ru-RU" sz="1400" dirty="0">
                        <a:latin typeface="Times New Roman" pitchFamily="18" charset="0"/>
                        <a:cs typeface="Times New Roman" pitchFamily="18" charset="0"/>
                      </a:endParaRPr>
                    </a:p>
                  </a:txBody>
                  <a:tcPr/>
                </a:tc>
              </a:tr>
              <a:tr h="496014">
                <a:tc>
                  <a:txBody>
                    <a:bodyPr/>
                    <a:lstStyle/>
                    <a:p>
                      <a:r>
                        <a:rPr lang="ru-RU" sz="1400" dirty="0" smtClean="0">
                          <a:latin typeface="Times New Roman" pitchFamily="18" charset="0"/>
                          <a:cs typeface="Times New Roman" pitchFamily="18" charset="0"/>
                        </a:rPr>
                        <a:t>17.02.2020г.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Работа с родителями</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родители</a:t>
                      </a:r>
                      <a:endParaRPr lang="ru-RU" sz="1400" dirty="0">
                        <a:latin typeface="Times New Roman" pitchFamily="18" charset="0"/>
                        <a:cs typeface="Times New Roman" pitchFamily="18" charset="0"/>
                      </a:endParaRPr>
                    </a:p>
                  </a:txBody>
                  <a:tcPr/>
                </a:tc>
              </a:tr>
              <a:tr h="727592">
                <a:tc>
                  <a:txBody>
                    <a:bodyPr/>
                    <a:lstStyle/>
                    <a:p>
                      <a:r>
                        <a:rPr lang="ru-RU" sz="1400" dirty="0" smtClean="0">
                          <a:latin typeface="Times New Roman" pitchFamily="18" charset="0"/>
                          <a:cs typeface="Times New Roman" pitchFamily="18" charset="0"/>
                        </a:rPr>
                        <a:t>26.02.2020г.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Рассказ детям о войне «Великая Отечественная война советского народа»</a:t>
                      </a:r>
                      <a:endParaRPr lang="ru-RU" sz="18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sz="1400" dirty="0">
                        <a:latin typeface="Times New Roman" pitchFamily="18" charset="0"/>
                        <a:cs typeface="Times New Roman" pitchFamily="18" charset="0"/>
                      </a:endParaRPr>
                    </a:p>
                  </a:txBody>
                  <a:tcPr/>
                </a:tc>
              </a:tr>
              <a:tr h="500128">
                <a:tc>
                  <a:txBody>
                    <a:bodyPr/>
                    <a:lstStyle/>
                    <a:p>
                      <a:r>
                        <a:rPr lang="ru-RU" sz="1400" dirty="0" smtClean="0">
                          <a:latin typeface="Times New Roman" pitchFamily="18" charset="0"/>
                          <a:cs typeface="Times New Roman" pitchFamily="18" charset="0"/>
                        </a:rPr>
                        <a:t>04.05.2020г.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Экскурсия  к памятник землякам, павшим в В.О.В</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sz="1400" dirty="0">
                        <a:latin typeface="Times New Roman" pitchFamily="18" charset="0"/>
                        <a:cs typeface="Times New Roman" pitchFamily="18" charset="0"/>
                      </a:endParaRPr>
                    </a:p>
                  </a:txBody>
                  <a:tcPr/>
                </a:tc>
              </a:tr>
              <a:tr h="342008">
                <a:tc>
                  <a:txBody>
                    <a:bodyPr/>
                    <a:lstStyle/>
                    <a:p>
                      <a:r>
                        <a:rPr lang="ru-RU" sz="1400" dirty="0" smtClean="0">
                          <a:latin typeface="Times New Roman" pitchFamily="18" charset="0"/>
                          <a:cs typeface="Times New Roman" pitchFamily="18" charset="0"/>
                        </a:rPr>
                        <a:t>11.03.-20.03.2020г.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Рассказ с презентацией «Города герои»</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sz="1400" dirty="0">
                        <a:latin typeface="Times New Roman" pitchFamily="18" charset="0"/>
                        <a:cs typeface="Times New Roman" pitchFamily="18" charset="0"/>
                      </a:endParaRPr>
                    </a:p>
                  </a:txBody>
                  <a:tcPr/>
                </a:tc>
              </a:tr>
              <a:tr h="546592">
                <a:tc>
                  <a:txBody>
                    <a:bodyPr/>
                    <a:lstStyle/>
                    <a:p>
                      <a:r>
                        <a:rPr lang="ru-RU" sz="1400" dirty="0" smtClean="0">
                          <a:latin typeface="Times New Roman" pitchFamily="18" charset="0"/>
                          <a:cs typeface="Times New Roman" pitchFamily="18" charset="0"/>
                        </a:rPr>
                        <a:t>24.03.2020г.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Чтение стихов и рассказов о войне.</a:t>
                      </a:r>
                    </a:p>
                    <a:p>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sz="1400" dirty="0">
                        <a:latin typeface="Times New Roman" pitchFamily="18" charset="0"/>
                        <a:cs typeface="Times New Roman" pitchFamily="18" charset="0"/>
                      </a:endParaRPr>
                    </a:p>
                  </a:txBody>
                  <a:tcPr/>
                </a:tc>
              </a:tr>
              <a:tr h="504056">
                <a:tc>
                  <a:txBody>
                    <a:bodyPr/>
                    <a:lstStyle/>
                    <a:p>
                      <a:r>
                        <a:rPr lang="ru-RU" sz="1400" dirty="0" smtClean="0">
                          <a:latin typeface="Times New Roman" pitchFamily="18" charset="0"/>
                          <a:cs typeface="Times New Roman" pitchFamily="18" charset="0"/>
                        </a:rPr>
                        <a:t>12.08.2020г.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Занятие на тему «Что такое героизм?»</a:t>
                      </a:r>
                    </a:p>
                    <a:p>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sz="1400" dirty="0">
                        <a:latin typeface="Times New Roman" pitchFamily="18" charset="0"/>
                        <a:cs typeface="Times New Roman" pitchFamily="18" charset="0"/>
                      </a:endParaRPr>
                    </a:p>
                  </a:txBody>
                  <a:tcPr/>
                </a:tc>
              </a:tr>
              <a:tr h="827466">
                <a:tc>
                  <a:txBody>
                    <a:bodyPr/>
                    <a:lstStyle/>
                    <a:p>
                      <a:r>
                        <a:rPr lang="ru-RU" sz="1400" dirty="0" smtClean="0">
                          <a:latin typeface="Times New Roman" pitchFamily="18" charset="0"/>
                          <a:cs typeface="Times New Roman" pitchFamily="18" charset="0"/>
                        </a:rPr>
                        <a:t>18.09.2020г.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Рассказ с показом презентации о Герое земляке А.Д. </a:t>
                      </a:r>
                      <a:r>
                        <a:rPr lang="ru-RU" sz="1400" dirty="0" err="1" smtClean="0">
                          <a:latin typeface="Times New Roman" pitchFamily="18" charset="0"/>
                          <a:cs typeface="Times New Roman" pitchFamily="18" charset="0"/>
                        </a:rPr>
                        <a:t>Вологина</a:t>
                      </a:r>
                      <a:r>
                        <a:rPr lang="ru-RU" sz="1400" dirty="0" smtClean="0">
                          <a:latin typeface="Times New Roman" pitchFamily="18" charset="0"/>
                          <a:cs typeface="Times New Roman" pitchFamily="18" charset="0"/>
                        </a:rPr>
                        <a:t>, именем которого названа улица нашего города.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p>
                    <a:p>
                      <a:endParaRPr lang="ru-RU" sz="1400" dirty="0">
                        <a:latin typeface="Times New Roman" pitchFamily="18" charset="0"/>
                        <a:cs typeface="Times New Roman" pitchFamily="18" charset="0"/>
                      </a:endParaRPr>
                    </a:p>
                  </a:txBody>
                  <a:tcPr/>
                </a:tc>
              </a:tr>
              <a:tr h="827466">
                <a:tc>
                  <a:txBody>
                    <a:bodyPr/>
                    <a:lstStyle/>
                    <a:p>
                      <a:r>
                        <a:rPr lang="ru-RU" sz="1400" dirty="0" smtClean="0">
                          <a:latin typeface="Times New Roman" pitchFamily="18" charset="0"/>
                          <a:cs typeface="Times New Roman" pitchFamily="18" charset="0"/>
                        </a:rPr>
                        <a:t>29.09.2020г.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Экскурсия к школе имени Героя Советского Союза А.Д. </a:t>
                      </a:r>
                      <a:r>
                        <a:rPr lang="ru-RU" sz="1400" dirty="0" err="1" smtClean="0">
                          <a:latin typeface="Times New Roman" pitchFamily="18" charset="0"/>
                          <a:cs typeface="Times New Roman" pitchFamily="18" charset="0"/>
                        </a:rPr>
                        <a:t>Вологина</a:t>
                      </a:r>
                      <a:r>
                        <a:rPr lang="ru-RU" sz="1400" dirty="0" smtClean="0">
                          <a:latin typeface="Times New Roman" pitchFamily="18" charset="0"/>
                          <a:cs typeface="Times New Roman" pitchFamily="18" charset="0"/>
                        </a:rPr>
                        <a:t>, в которой он учился.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 родители</a:t>
                      </a:r>
                      <a:endParaRPr lang="ru-RU" sz="1400" dirty="0">
                        <a:latin typeface="Times New Roman" pitchFamily="18" charset="0"/>
                        <a:cs typeface="Times New Roman" pitchFamily="18" charset="0"/>
                      </a:endParaRPr>
                    </a:p>
                  </a:txBody>
                  <a:tcPr/>
                </a:tc>
              </a:tr>
              <a:tr h="491204">
                <a:tc>
                  <a:txBody>
                    <a:bodyPr/>
                    <a:lstStyle/>
                    <a:p>
                      <a:r>
                        <a:rPr lang="ru-RU" sz="1400" dirty="0" smtClean="0">
                          <a:latin typeface="Times New Roman" pitchFamily="18" charset="0"/>
                          <a:cs typeface="Times New Roman" pitchFamily="18" charset="0"/>
                        </a:rPr>
                        <a:t>08.10.2020г.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Рассказ «Последнее сражение войны»</a:t>
                      </a:r>
                    </a:p>
                    <a:p>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sz="1400" dirty="0">
                        <a:latin typeface="Times New Roman" pitchFamily="18" charset="0"/>
                        <a:cs typeface="Times New Roman" pitchFamily="18" charset="0"/>
                      </a:endParaRPr>
                    </a:p>
                  </a:txBody>
                  <a:tcPr/>
                </a:tc>
              </a:tr>
              <a:tr h="827466">
                <a:tc>
                  <a:txBody>
                    <a:bodyPr/>
                    <a:lstStyle/>
                    <a:p>
                      <a:r>
                        <a:rPr lang="ru-RU" sz="1400" dirty="0" smtClean="0">
                          <a:latin typeface="Times New Roman" pitchFamily="18" charset="0"/>
                          <a:cs typeface="Times New Roman" pitchFamily="18" charset="0"/>
                        </a:rPr>
                        <a:t>20.10.2020г.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Экскурсия к дому, где жил А.Д. </a:t>
                      </a:r>
                      <a:r>
                        <a:rPr lang="ru-RU" sz="1400" dirty="0" err="1" smtClean="0">
                          <a:latin typeface="Times New Roman" pitchFamily="18" charset="0"/>
                          <a:cs typeface="Times New Roman" pitchFamily="18" charset="0"/>
                        </a:rPr>
                        <a:t>Вологин</a:t>
                      </a:r>
                      <a:r>
                        <a:rPr lang="ru-RU" sz="1400" dirty="0" smtClean="0">
                          <a:latin typeface="Times New Roman" pitchFamily="18" charset="0"/>
                          <a:cs typeface="Times New Roman" pitchFamily="18" charset="0"/>
                        </a:rPr>
                        <a:t>.</a:t>
                      </a:r>
                    </a:p>
                    <a:p>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 родители</a:t>
                      </a:r>
                    </a:p>
                    <a:p>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72089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 y="-36934"/>
            <a:ext cx="6858000" cy="9144000"/>
          </a:xfrm>
          <a:prstGeom prst="rect">
            <a:avLst/>
          </a:prstGeom>
          <a:solidFill>
            <a:schemeClr val="accent6"/>
          </a:solidFill>
        </p:spPr>
      </p:pic>
      <p:graphicFrame>
        <p:nvGraphicFramePr>
          <p:cNvPr id="2" name="Таблица 1"/>
          <p:cNvGraphicFramePr>
            <a:graphicFrameLocks noGrp="1"/>
          </p:cNvGraphicFramePr>
          <p:nvPr>
            <p:extLst>
              <p:ext uri="{D42A27DB-BD31-4B8C-83A1-F6EECF244321}">
                <p14:modId xmlns:p14="http://schemas.microsoft.com/office/powerpoint/2010/main" val="2535021781"/>
              </p:ext>
            </p:extLst>
          </p:nvPr>
        </p:nvGraphicFramePr>
        <p:xfrm>
          <a:off x="370198" y="395536"/>
          <a:ext cx="6120680" cy="2728704"/>
        </p:xfrm>
        <a:graphic>
          <a:graphicData uri="http://schemas.openxmlformats.org/drawingml/2006/table">
            <a:tbl>
              <a:tblPr firstRow="1" bandRow="1">
                <a:tableStyleId>{5940675A-B579-460E-94D1-54222C63F5DA}</a:tableStyleId>
              </a:tblPr>
              <a:tblGrid>
                <a:gridCol w="1224136"/>
                <a:gridCol w="3168352"/>
                <a:gridCol w="1728192"/>
              </a:tblGrid>
              <a:tr h="504056">
                <a:tc>
                  <a:txBody>
                    <a:bodyPr/>
                    <a:lstStyle/>
                    <a:p>
                      <a:pPr algn="ctr"/>
                      <a:r>
                        <a:rPr lang="ru-RU" sz="1400" dirty="0" smtClean="0">
                          <a:latin typeface="Times New Roman" pitchFamily="18" charset="0"/>
                          <a:cs typeface="Times New Roman" pitchFamily="18" charset="0"/>
                        </a:rPr>
                        <a:t>03.11.2020г.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Занятие на тему : «День Победы». </a:t>
                      </a:r>
                    </a:p>
                    <a:p>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a:t>
                      </a:r>
                      <a:endParaRPr lang="ru-RU" dirty="0"/>
                    </a:p>
                  </a:txBody>
                  <a:tcPr/>
                </a:tc>
              </a:tr>
              <a:tr h="777984">
                <a:tc>
                  <a:txBody>
                    <a:bodyPr/>
                    <a:lstStyle/>
                    <a:p>
                      <a:pPr algn="ctr"/>
                      <a:r>
                        <a:rPr lang="ru-RU" sz="1400" dirty="0" smtClean="0">
                          <a:latin typeface="Times New Roman" pitchFamily="18" charset="0"/>
                          <a:cs typeface="Times New Roman" pitchFamily="18" charset="0"/>
                        </a:rPr>
                        <a:t>10.11.2020г.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Экскурсия к памятнику Героя Советского Союза А.Д. </a:t>
                      </a:r>
                      <a:r>
                        <a:rPr lang="ru-RU" sz="1400" dirty="0" err="1" smtClean="0">
                          <a:latin typeface="Times New Roman" pitchFamily="18" charset="0"/>
                          <a:cs typeface="Times New Roman" pitchFamily="18" charset="0"/>
                        </a:rPr>
                        <a:t>Вологина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Воспитатель, воспитанники, родители</a:t>
                      </a:r>
                      <a:endParaRPr lang="ru-RU" dirty="0"/>
                    </a:p>
                  </a:txBody>
                  <a:tcPr/>
                </a:tc>
              </a:tr>
              <a:tr h="864096">
                <a:tc>
                  <a:txBody>
                    <a:bodyPr/>
                    <a:lstStyle/>
                    <a:p>
                      <a:pPr algn="ctr"/>
                      <a:r>
                        <a:rPr lang="ru-RU" sz="1400" dirty="0" smtClean="0">
                          <a:latin typeface="Times New Roman" pitchFamily="18" charset="0"/>
                          <a:cs typeface="Times New Roman" pitchFamily="18" charset="0"/>
                        </a:rPr>
                        <a:t>20.11.2020г.</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Защита проекта на уровне </a:t>
                      </a:r>
                      <a:r>
                        <a:rPr lang="ru-RU" sz="1400" dirty="0" smtClean="0">
                          <a:latin typeface="Times New Roman" pitchFamily="18" charset="0"/>
                          <a:cs typeface="Times New Roman" pitchFamily="18" charset="0"/>
                        </a:rPr>
                        <a:t>ДОО и на окружном конкурсе «Я-исследователь».</a:t>
                      </a:r>
                    </a:p>
                    <a:p>
                      <a:r>
                        <a:rPr lang="en-US" sz="1400" dirty="0" smtClean="0">
                          <a:latin typeface="Times New Roman" pitchFamily="18" charset="0"/>
                          <a:cs typeface="Times New Roman" pitchFamily="18" charset="0"/>
                          <a:hlinkClick r:id="rId3"/>
                        </a:rPr>
                        <a:t>https://cloud.mail.ru/public/Hkju/xufyUVB7F</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endParaRPr lang="ru-RU" dirty="0"/>
                    </a:p>
                  </a:txBody>
                  <a:tcPr/>
                </a:tc>
                <a:tc>
                  <a:txBody>
                    <a:bodyPr/>
                    <a:lstStyle/>
                    <a:p>
                      <a:r>
                        <a:rPr lang="ru-RU" sz="1400" dirty="0" smtClean="0">
                          <a:latin typeface="Times New Roman" pitchFamily="18" charset="0"/>
                          <a:cs typeface="Times New Roman" pitchFamily="18" charset="0"/>
                        </a:rPr>
                        <a:t>Воспитанница Саранцева Л.А.</a:t>
                      </a:r>
                    </a:p>
                  </a:txBody>
                  <a:tcPr/>
                </a:tc>
              </a:tr>
            </a:tbl>
          </a:graphicData>
        </a:graphic>
      </p:graphicFrame>
    </p:spTree>
    <p:extLst>
      <p:ext uri="{BB962C8B-B14F-4D97-AF65-F5344CB8AC3E}">
        <p14:creationId xmlns:p14="http://schemas.microsoft.com/office/powerpoint/2010/main" val="587783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 y="-35074"/>
            <a:ext cx="6858000" cy="9144000"/>
          </a:xfrm>
          <a:prstGeom prst="rect">
            <a:avLst/>
          </a:prstGeom>
          <a:solidFill>
            <a:schemeClr val="accent6"/>
          </a:solidFill>
        </p:spPr>
      </p:pic>
      <p:sp>
        <p:nvSpPr>
          <p:cNvPr id="2" name="TextBox 1"/>
          <p:cNvSpPr txBox="1"/>
          <p:nvPr/>
        </p:nvSpPr>
        <p:spPr>
          <a:xfrm>
            <a:off x="764704" y="395536"/>
            <a:ext cx="5256584"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Приложения к проекту.</a:t>
            </a:r>
            <a:endParaRPr lang="ru-RU" b="1" dirty="0">
              <a:latin typeface="Times New Roman" pitchFamily="18" charset="0"/>
              <a:cs typeface="Times New Roman" pitchFamily="18" charset="0"/>
            </a:endParaRPr>
          </a:p>
        </p:txBody>
      </p:sp>
      <p:sp>
        <p:nvSpPr>
          <p:cNvPr id="3" name="TextBox 2"/>
          <p:cNvSpPr txBox="1"/>
          <p:nvPr/>
        </p:nvSpPr>
        <p:spPr>
          <a:xfrm>
            <a:off x="1124744" y="786934"/>
            <a:ext cx="4392488" cy="369332"/>
          </a:xfrm>
          <a:prstGeom prst="rect">
            <a:avLst/>
          </a:prstGeom>
          <a:noFill/>
        </p:spPr>
        <p:txBody>
          <a:bodyPr wrap="square" rtlCol="0">
            <a:spAutoFit/>
          </a:bodyPr>
          <a:lstStyle/>
          <a:p>
            <a:pPr algn="ctr"/>
            <a:r>
              <a:rPr lang="ru-RU" dirty="0" smtClean="0">
                <a:solidFill>
                  <a:srgbClr val="FFFF00"/>
                </a:solidFill>
              </a:rPr>
              <a:t>Стихи о войне.</a:t>
            </a:r>
            <a:endParaRPr lang="ru-RU" dirty="0">
              <a:solidFill>
                <a:srgbClr val="FFFF00"/>
              </a:solidFill>
            </a:endParaRPr>
          </a:p>
        </p:txBody>
      </p:sp>
      <p:sp>
        <p:nvSpPr>
          <p:cNvPr id="4" name="TextBox 3"/>
          <p:cNvSpPr txBox="1"/>
          <p:nvPr/>
        </p:nvSpPr>
        <p:spPr>
          <a:xfrm>
            <a:off x="404664" y="1156266"/>
            <a:ext cx="6120680" cy="6093976"/>
          </a:xfrm>
          <a:prstGeom prst="rect">
            <a:avLst/>
          </a:prstGeom>
          <a:noFill/>
        </p:spPr>
        <p:txBody>
          <a:bodyPr wrap="square" rtlCol="0">
            <a:spAutoFit/>
          </a:bodyPr>
          <a:lstStyle/>
          <a:p>
            <a:r>
              <a:rPr lang="ru-RU" b="1" dirty="0">
                <a:latin typeface="Times New Roman" pitchFamily="18" charset="0"/>
                <a:cs typeface="Times New Roman" pitchFamily="18" charset="0"/>
              </a:rPr>
              <a:t>Обелиски</a:t>
            </a:r>
          </a:p>
          <a:p>
            <a:r>
              <a:rPr lang="ru-RU" sz="1400" dirty="0">
                <a:latin typeface="Times New Roman" pitchFamily="18" charset="0"/>
                <a:cs typeface="Times New Roman" pitchFamily="18" charset="0"/>
              </a:rPr>
              <a:t>А. Терновский</a:t>
            </a:r>
          </a:p>
          <a:p>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Стоят в России обелиски,</a:t>
            </a:r>
          </a:p>
          <a:p>
            <a:r>
              <a:rPr lang="ru-RU" sz="1400" dirty="0">
                <a:latin typeface="Times New Roman" pitchFamily="18" charset="0"/>
                <a:cs typeface="Times New Roman" pitchFamily="18" charset="0"/>
              </a:rPr>
              <a:t>На них фамилии солдат…</a:t>
            </a:r>
          </a:p>
          <a:p>
            <a:r>
              <a:rPr lang="ru-RU" sz="1400" dirty="0">
                <a:latin typeface="Times New Roman" pitchFamily="18" charset="0"/>
                <a:cs typeface="Times New Roman" pitchFamily="18" charset="0"/>
              </a:rPr>
              <a:t>Мои ровесники мальчишки</a:t>
            </a:r>
          </a:p>
          <a:p>
            <a:r>
              <a:rPr lang="ru-RU" sz="1400" dirty="0">
                <a:latin typeface="Times New Roman" pitchFamily="18" charset="0"/>
                <a:cs typeface="Times New Roman" pitchFamily="18" charset="0"/>
              </a:rPr>
              <a:t>Под обелисками лежат.</a:t>
            </a:r>
          </a:p>
          <a:p>
            <a:r>
              <a:rPr lang="ru-RU" sz="1400" dirty="0">
                <a:latin typeface="Times New Roman" pitchFamily="18" charset="0"/>
                <a:cs typeface="Times New Roman" pitchFamily="18" charset="0"/>
              </a:rPr>
              <a:t>И к ним, притихшие в печали,</a:t>
            </a:r>
          </a:p>
          <a:p>
            <a:r>
              <a:rPr lang="ru-RU" sz="1400" dirty="0">
                <a:latin typeface="Times New Roman" pitchFamily="18" charset="0"/>
                <a:cs typeface="Times New Roman" pitchFamily="18" charset="0"/>
              </a:rPr>
              <a:t>Цветы приносят полевые</a:t>
            </a:r>
          </a:p>
          <a:p>
            <a:r>
              <a:rPr lang="ru-RU" sz="1400" dirty="0">
                <a:latin typeface="Times New Roman" pitchFamily="18" charset="0"/>
                <a:cs typeface="Times New Roman" pitchFamily="18" charset="0"/>
              </a:rPr>
              <a:t>Девчонки те, что их так ждали,</a:t>
            </a:r>
          </a:p>
          <a:p>
            <a:r>
              <a:rPr lang="ru-RU" sz="1400" dirty="0">
                <a:latin typeface="Times New Roman" pitchFamily="18" charset="0"/>
                <a:cs typeface="Times New Roman" pitchFamily="18" charset="0"/>
              </a:rPr>
              <a:t>Теперь уже совсем седые.</a:t>
            </a:r>
          </a:p>
          <a:p>
            <a:endParaRPr lang="ru-RU" sz="1400" dirty="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День </a:t>
            </a:r>
            <a:r>
              <a:rPr lang="ru-RU" b="1" dirty="0">
                <a:latin typeface="Times New Roman" pitchFamily="18" charset="0"/>
                <a:cs typeface="Times New Roman" pitchFamily="18" charset="0"/>
              </a:rPr>
              <a:t>Победы</a:t>
            </a:r>
          </a:p>
          <a:p>
            <a:r>
              <a:rPr lang="ru-RU" sz="1400" dirty="0">
                <a:latin typeface="Times New Roman" pitchFamily="18" charset="0"/>
                <a:cs typeface="Times New Roman" pitchFamily="18" charset="0"/>
              </a:rPr>
              <a:t>Т. Белозеров</a:t>
            </a:r>
          </a:p>
          <a:p>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Майский праздник —</a:t>
            </a:r>
          </a:p>
          <a:p>
            <a:r>
              <a:rPr lang="ru-RU" sz="1400" dirty="0">
                <a:latin typeface="Times New Roman" pitchFamily="18" charset="0"/>
                <a:cs typeface="Times New Roman" pitchFamily="18" charset="0"/>
              </a:rPr>
              <a:t>День Победы</a:t>
            </a:r>
          </a:p>
          <a:p>
            <a:r>
              <a:rPr lang="ru-RU" sz="1400" dirty="0">
                <a:latin typeface="Times New Roman" pitchFamily="18" charset="0"/>
                <a:cs typeface="Times New Roman" pitchFamily="18" charset="0"/>
              </a:rPr>
              <a:t>Отмечает вся страна.</a:t>
            </a:r>
          </a:p>
          <a:p>
            <a:r>
              <a:rPr lang="ru-RU" sz="1400" dirty="0">
                <a:latin typeface="Times New Roman" pitchFamily="18" charset="0"/>
                <a:cs typeface="Times New Roman" pitchFamily="18" charset="0"/>
              </a:rPr>
              <a:t>Надевают наши деды</a:t>
            </a:r>
          </a:p>
          <a:p>
            <a:r>
              <a:rPr lang="ru-RU" sz="1400" dirty="0">
                <a:latin typeface="Times New Roman" pitchFamily="18" charset="0"/>
                <a:cs typeface="Times New Roman" pitchFamily="18" charset="0"/>
              </a:rPr>
              <a:t>Боевые ордена.</a:t>
            </a:r>
          </a:p>
          <a:p>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Их с утра зовёт дорога</a:t>
            </a:r>
          </a:p>
          <a:p>
            <a:r>
              <a:rPr lang="ru-RU" sz="1400" dirty="0">
                <a:latin typeface="Times New Roman" pitchFamily="18" charset="0"/>
                <a:cs typeface="Times New Roman" pitchFamily="18" charset="0"/>
              </a:rPr>
              <a:t>На торжественный парад.</a:t>
            </a:r>
          </a:p>
          <a:p>
            <a:r>
              <a:rPr lang="ru-RU" sz="1400" dirty="0">
                <a:latin typeface="Times New Roman" pitchFamily="18" charset="0"/>
                <a:cs typeface="Times New Roman" pitchFamily="18" charset="0"/>
              </a:rPr>
              <a:t>И задумчиво с порога</a:t>
            </a:r>
          </a:p>
          <a:p>
            <a:r>
              <a:rPr lang="ru-RU" sz="1400" dirty="0">
                <a:latin typeface="Times New Roman" pitchFamily="18" charset="0"/>
                <a:cs typeface="Times New Roman" pitchFamily="18" charset="0"/>
              </a:rPr>
              <a:t>Вслед им бабушки глядят.</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731670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роект Вологин\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 y="-35074"/>
            <a:ext cx="6858000" cy="9144000"/>
          </a:xfrm>
          <a:prstGeom prst="rect">
            <a:avLst/>
          </a:prstGeom>
          <a:solidFill>
            <a:schemeClr val="accent6"/>
          </a:solidFill>
        </p:spPr>
      </p:pic>
      <p:sp>
        <p:nvSpPr>
          <p:cNvPr id="2" name="TextBox 1"/>
          <p:cNvSpPr txBox="1"/>
          <p:nvPr/>
        </p:nvSpPr>
        <p:spPr>
          <a:xfrm>
            <a:off x="1052736" y="395536"/>
            <a:ext cx="4824536"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Рассказы о войне</a:t>
            </a:r>
            <a:endParaRPr lang="ru-RU" dirty="0">
              <a:latin typeface="Times New Roman" pitchFamily="18" charset="0"/>
              <a:cs typeface="Times New Roman" pitchFamily="18" charset="0"/>
            </a:endParaRPr>
          </a:p>
        </p:txBody>
      </p:sp>
      <p:sp>
        <p:nvSpPr>
          <p:cNvPr id="4" name="TextBox 3"/>
          <p:cNvSpPr txBox="1"/>
          <p:nvPr/>
        </p:nvSpPr>
        <p:spPr>
          <a:xfrm>
            <a:off x="476672" y="764868"/>
            <a:ext cx="6192688" cy="7632859"/>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НЕ ВЫДУМАННАЯ ИСТОРИЯ О БЛОКАДНОЙ СОБАКЕ, СПАСШЕЙ ОТ ГОЛОДНОЙ СМЕРТИ 16 ЧЕЛОВЕК...</a:t>
            </a:r>
          </a:p>
          <a:p>
            <a:pPr algn="just"/>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В середине 1960-х годов в Ленинграде в районе Парголово сносили деревянные дома, освобождали место для нового жилого строительства. Во дворе расселённого дома рабочие обнаружили удивительный объект - могилку, над которой возвышался обелиск с прикреплённой фотографией. С фотографии смотрел пёс с большими умными глазами - помесь "</a:t>
            </a:r>
            <a:r>
              <a:rPr lang="ru-RU" sz="1400" dirty="0" err="1">
                <a:latin typeface="Times New Roman" pitchFamily="18" charset="0"/>
                <a:cs typeface="Times New Roman" pitchFamily="18" charset="0"/>
              </a:rPr>
              <a:t>двортерьера</a:t>
            </a:r>
            <a:r>
              <a:rPr lang="ru-RU" sz="1400" dirty="0">
                <a:latin typeface="Times New Roman" pitchFamily="18" charset="0"/>
                <a:cs typeface="Times New Roman" pitchFamily="18" charset="0"/>
              </a:rPr>
              <a:t>" с гончей. Подпись гласила: "Дорогому другу Трезору (1939 - 1945 гг.) от спасённых им хозяев". Было понятно, что памятник как-то связан с событиями блокады, и сносить его не стали, а через паспортный стол начали искать бывших жильцов дома. </a:t>
            </a:r>
          </a:p>
          <a:p>
            <a:pPr algn="just"/>
            <a:r>
              <a:rPr lang="ru-RU" sz="1400" dirty="0">
                <a:latin typeface="Times New Roman" pitchFamily="18" charset="0"/>
                <a:cs typeface="Times New Roman" pitchFamily="18" charset="0"/>
              </a:rPr>
              <a:t>  Через неделю в тот двор пришёл седой мужчина и бережно снял фотографию собаки с обелиска. Сказал обступившим его строителям:</a:t>
            </a:r>
          </a:p>
          <a:p>
            <a:pPr algn="just"/>
            <a:r>
              <a:rPr lang="ru-RU" sz="1400" dirty="0">
                <a:latin typeface="Times New Roman" pitchFamily="18" charset="0"/>
                <a:cs typeface="Times New Roman" pitchFamily="18" charset="0"/>
              </a:rPr>
              <a:t>  - Это наш </a:t>
            </a:r>
            <a:r>
              <a:rPr lang="ru-RU" sz="1400" dirty="0" err="1">
                <a:latin typeface="Times New Roman" pitchFamily="18" charset="0"/>
                <a:cs typeface="Times New Roman" pitchFamily="18" charset="0"/>
              </a:rPr>
              <a:t>Трезорка</a:t>
            </a:r>
            <a:r>
              <a:rPr lang="ru-RU" sz="1400" dirty="0">
                <a:latin typeface="Times New Roman" pitchFamily="18" charset="0"/>
                <a:cs typeface="Times New Roman" pitchFamily="18" charset="0"/>
              </a:rPr>
              <a:t>! Он спас нас и наших детей от голода. Я его фотографию повешу в новой квартире.</a:t>
            </a:r>
          </a:p>
          <a:p>
            <a:pPr algn="just"/>
            <a:r>
              <a:rPr lang="ru-RU" sz="1400" dirty="0">
                <a:latin typeface="Times New Roman" pitchFamily="18" charset="0"/>
                <a:cs typeface="Times New Roman" pitchFamily="18" charset="0"/>
              </a:rPr>
              <a:t>  Мужчина рассказал удивительную историю.</a:t>
            </a:r>
          </a:p>
          <a:p>
            <a:pPr algn="just"/>
            <a:r>
              <a:rPr lang="ru-RU" sz="1400" dirty="0">
                <a:latin typeface="Times New Roman" pitchFamily="18" charset="0"/>
                <a:cs typeface="Times New Roman" pitchFamily="18" charset="0"/>
              </a:rPr>
              <a:t>Осенью 1941 года окраины северных районов города сравнительно мало страдали от обстрелов и бомбёжек, основные удары немцев приходились на центральную часть Ленинграда. Но голод пришёл и сюда, в том числе и в деревянный дом на четыре семьи, в каждой из которых были дети.</a:t>
            </a:r>
          </a:p>
          <a:p>
            <a:pPr algn="just"/>
            <a:r>
              <a:rPr lang="ru-RU" sz="1400" dirty="0">
                <a:latin typeface="Times New Roman" pitchFamily="18" charset="0"/>
                <a:cs typeface="Times New Roman" pitchFamily="18" charset="0"/>
              </a:rPr>
              <a:t>  Общим любимцем двора был </a:t>
            </a:r>
            <a:r>
              <a:rPr lang="ru-RU" sz="1400" dirty="0" err="1">
                <a:latin typeface="Times New Roman" pitchFamily="18" charset="0"/>
                <a:cs typeface="Times New Roman" pitchFamily="18" charset="0"/>
              </a:rPr>
              <a:t>Трезорка</a:t>
            </a:r>
            <a:r>
              <a:rPr lang="ru-RU" sz="1400" dirty="0">
                <a:latin typeface="Times New Roman" pitchFamily="18" charset="0"/>
                <a:cs typeface="Times New Roman" pitchFamily="18" charset="0"/>
              </a:rPr>
              <a:t> - игривый и смышлёный пёс. Но в одно октябрьское утро в собачью миску, кроме воды, налить было нечего. Пёс постоял, видно, подумал. И исчез. Жители вздохнули с облегчением - не нужно смотреть в голодные собачьи глаза. Но </a:t>
            </a:r>
            <a:r>
              <a:rPr lang="ru-RU" sz="1400" dirty="0" err="1">
                <a:latin typeface="Times New Roman" pitchFamily="18" charset="0"/>
                <a:cs typeface="Times New Roman" pitchFamily="18" charset="0"/>
              </a:rPr>
              <a:t>Трезорка</a:t>
            </a:r>
            <a:r>
              <a:rPr lang="ru-RU" sz="1400" dirty="0">
                <a:latin typeface="Times New Roman" pitchFamily="18" charset="0"/>
                <a:cs typeface="Times New Roman" pitchFamily="18" charset="0"/>
              </a:rPr>
              <a:t> не пропал без вести. К обеду он вернулся домой, неся в зубах пойманного зайца. Его хватило на обед для всех четырёх семей. Требуху, лапы и голову отдали главному добытчику...</a:t>
            </a:r>
          </a:p>
          <a:p>
            <a:pPr algn="just"/>
            <a:r>
              <a:rPr lang="ru-RU" sz="1400" dirty="0">
                <a:latin typeface="Times New Roman" pitchFamily="18" charset="0"/>
                <a:cs typeface="Times New Roman" pitchFamily="18" charset="0"/>
              </a:rPr>
              <a:t>  С тех пор </a:t>
            </a:r>
            <a:r>
              <a:rPr lang="ru-RU" sz="1400" dirty="0" err="1">
                <a:latin typeface="Times New Roman" pitchFamily="18" charset="0"/>
                <a:cs typeface="Times New Roman" pitchFamily="18" charset="0"/>
              </a:rPr>
              <a:t>Трезорка</a:t>
            </a:r>
            <a:r>
              <a:rPr lang="ru-RU" sz="1400" dirty="0">
                <a:latin typeface="Times New Roman" pitchFamily="18" charset="0"/>
                <a:cs typeface="Times New Roman" pitchFamily="18" charset="0"/>
              </a:rPr>
              <a:t> начал приносить зайцев почти ежедневно. Пригородные поля опустевших совхозов были заполнены неубранным урожаем - в сентябре к городу подступил фронт. Капуста, морковка, картофель, свёкла остались в грядах. Зайцам раздолье. Их расплодилось очень много.</a:t>
            </a:r>
          </a:p>
          <a:p>
            <a:pPr algn="just"/>
            <a:r>
              <a:rPr lang="ru-RU" sz="1400" dirty="0">
                <a:latin typeface="Times New Roman" pitchFamily="18" charset="0"/>
                <a:cs typeface="Times New Roman" pitchFamily="18" charset="0"/>
              </a:rPr>
              <a:t>В семьях двора регулярно варили бульоны из зайчатины. Женщины научились шить из шкурок тёплые зимние варежки, меняли их на табак у некурящих, а табак обменивали на еду.</a:t>
            </a:r>
          </a:p>
          <a:p>
            <a:pPr algn="just"/>
            <a:r>
              <a:rPr lang="ru-RU" sz="1400" dirty="0">
                <a:latin typeface="Times New Roman" pitchFamily="18" charset="0"/>
                <a:cs typeface="Times New Roman" pitchFamily="18" charset="0"/>
              </a:rPr>
              <a:t>  </a:t>
            </a:r>
          </a:p>
        </p:txBody>
      </p:sp>
    </p:spTree>
    <p:extLst>
      <p:ext uri="{BB962C8B-B14F-4D97-AF65-F5344CB8AC3E}">
        <p14:creationId xmlns:p14="http://schemas.microsoft.com/office/powerpoint/2010/main" val="3598341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2128</Words>
  <Application>Microsoft Office PowerPoint</Application>
  <PresentationFormat>Экран (4:3)</PresentationFormat>
  <Paragraphs>215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37</cp:revision>
  <dcterms:created xsi:type="dcterms:W3CDTF">2020-02-06T10:54:16Z</dcterms:created>
  <dcterms:modified xsi:type="dcterms:W3CDTF">2021-10-27T10:05:32Z</dcterms:modified>
</cp:coreProperties>
</file>